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y="5143500" cx="9144000"/>
  <p:notesSz cx="6858000" cy="9144000"/>
  <p:embeddedFontLst>
    <p:embeddedFont>
      <p:font typeface="Raleway"/>
      <p:regular r:id="rId41"/>
      <p:bold r:id="rId42"/>
      <p:italic r:id="rId43"/>
      <p:boldItalic r:id="rId44"/>
    </p:embeddedFont>
    <p:embeddedFont>
      <p:font typeface="Roboto"/>
      <p:regular r:id="rId45"/>
      <p:bold r:id="rId46"/>
      <p:italic r:id="rId47"/>
      <p:boldItalic r:id="rId48"/>
    </p:embeddedFont>
    <p:embeddedFont>
      <p:font typeface="Nunito"/>
      <p:regular r:id="rId49"/>
      <p:bold r:id="rId50"/>
      <p:italic r:id="rId51"/>
      <p:boldItalic r:id="rId52"/>
    </p:embeddedFont>
    <p:embeddedFont>
      <p:font typeface="Amatic SC"/>
      <p:regular r:id="rId53"/>
      <p:bold r:id="rId54"/>
    </p:embeddedFont>
    <p:embeddedFont>
      <p:font typeface="Source Code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52E3CD-148B-4B36-953E-0FFA31F024D4}">
  <a:tblStyle styleId="{D352E3CD-148B-4B36-953E-0FFA31F024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AmaticSC-regular.fntdata"/><Relationship Id="rId52" Type="http://schemas.openxmlformats.org/officeDocument/2006/relationships/font" Target="fonts/Nunito-boldItalic.fntdata"/><Relationship Id="rId11" Type="http://schemas.openxmlformats.org/officeDocument/2006/relationships/slide" Target="slides/slide2.xml"/><Relationship Id="rId55" Type="http://schemas.openxmlformats.org/officeDocument/2006/relationships/font" Target="fonts/SourceCodePro-regular.fntdata"/><Relationship Id="rId10" Type="http://schemas.openxmlformats.org/officeDocument/2006/relationships/slide" Target="slides/slide1.xml"/><Relationship Id="rId54" Type="http://schemas.openxmlformats.org/officeDocument/2006/relationships/font" Target="fonts/AmaticSC-bold.fntdata"/><Relationship Id="rId13" Type="http://schemas.openxmlformats.org/officeDocument/2006/relationships/slide" Target="slides/slide4.xml"/><Relationship Id="rId57" Type="http://schemas.openxmlformats.org/officeDocument/2006/relationships/font" Target="fonts/SourceCodePro-italic.fntdata"/><Relationship Id="rId12" Type="http://schemas.openxmlformats.org/officeDocument/2006/relationships/slide" Target="slides/slide3.xml"/><Relationship Id="rId56" Type="http://schemas.openxmlformats.org/officeDocument/2006/relationships/font" Target="fonts/SourceCodePro-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SourceCodePro-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9e7478741_3_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9e7478741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1290116d_3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1290116d_3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9e4525f6f_8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a9e4525f6f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9e4525f6f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a9e4525f6f_8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9e4525f6f_8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a9e4525f6f_8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9e4525f6f_8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a9e4525f6f_8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e4525f6f_8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a9e4525f6f_8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9e4525f6f_8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a9e4525f6f_8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9e4525f6f_8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a9e4525f6f_8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9e4525f6f_8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a9e4525f6f_8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9e7478741_1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a9e7478741_1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9e74787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9e74787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9e7478741_1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9e7478741_1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e7478741_1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e7478741_1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9e7478741_1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9e7478741_1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9e7478741_10_3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9e7478741_1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c65e3745_5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a9c65e3745_5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c65e3745_5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a9c65e3745_5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9c65e3745_5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a9c65e3745_5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9c65e3745_5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a9c65e3745_5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c65e3745_5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a9c65e3745_5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9e7478741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a9e7478741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9e7478741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9e7478741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e7478741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e7478741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9e7478741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9e7478741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9e7478741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9e7478741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e7478741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e7478741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4129011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129011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4129011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4129011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41290116d_3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41290116d_3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1290116d_3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1290116d_3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rtl="0" algn="ctr">
              <a:spcBef>
                <a:spcPts val="0"/>
              </a:spcBef>
              <a:spcAft>
                <a:spcPts val="0"/>
              </a:spcAft>
              <a:buSzPts val="1300"/>
              <a:buChar char="●"/>
              <a:defRPr/>
            </a:lvl1pPr>
            <a:lvl2pPr indent="-298450" lvl="1" marL="914400" rtl="0" algn="ctr">
              <a:spcBef>
                <a:spcPts val="1600"/>
              </a:spcBef>
              <a:spcAft>
                <a:spcPts val="0"/>
              </a:spcAft>
              <a:buSzPts val="1100"/>
              <a:buChar char="○"/>
              <a:defRPr/>
            </a:lvl2pPr>
            <a:lvl3pPr indent="-298450" lvl="2" marL="1371600" rtl="0" algn="ctr">
              <a:spcBef>
                <a:spcPts val="1600"/>
              </a:spcBef>
              <a:spcAft>
                <a:spcPts val="0"/>
              </a:spcAft>
              <a:buSzPts val="1100"/>
              <a:buChar char="■"/>
              <a:defRPr/>
            </a:lvl3pPr>
            <a:lvl4pPr indent="-298450" lvl="3" marL="1828800" rtl="0" algn="ctr">
              <a:spcBef>
                <a:spcPts val="1600"/>
              </a:spcBef>
              <a:spcAft>
                <a:spcPts val="0"/>
              </a:spcAft>
              <a:buSzPts val="1100"/>
              <a:buChar char="●"/>
              <a:defRPr/>
            </a:lvl4pPr>
            <a:lvl5pPr indent="-298450" lvl="4" marL="2286000" rtl="0" algn="ctr">
              <a:spcBef>
                <a:spcPts val="1600"/>
              </a:spcBef>
              <a:spcAft>
                <a:spcPts val="0"/>
              </a:spcAft>
              <a:buSzPts val="1100"/>
              <a:buChar char="○"/>
              <a:defRPr/>
            </a:lvl5pPr>
            <a:lvl6pPr indent="-298450" lvl="5" marL="2743200" rtl="0" algn="ctr">
              <a:spcBef>
                <a:spcPts val="1600"/>
              </a:spcBef>
              <a:spcAft>
                <a:spcPts val="0"/>
              </a:spcAft>
              <a:buSzPts val="1100"/>
              <a:buChar char="■"/>
              <a:defRPr/>
            </a:lvl6pPr>
            <a:lvl7pPr indent="-298450" lvl="6" marL="3200400" rtl="0" algn="ctr">
              <a:spcBef>
                <a:spcPts val="1600"/>
              </a:spcBef>
              <a:spcAft>
                <a:spcPts val="0"/>
              </a:spcAft>
              <a:buSzPts val="1100"/>
              <a:buChar char="●"/>
              <a:defRPr/>
            </a:lvl7pPr>
            <a:lvl8pPr indent="-298450" lvl="7" marL="3657600" rtl="0" algn="ctr">
              <a:spcBef>
                <a:spcPts val="1600"/>
              </a:spcBef>
              <a:spcAft>
                <a:spcPts val="0"/>
              </a:spcAft>
              <a:buSzPts val="1100"/>
              <a:buChar char="○"/>
              <a:defRPr/>
            </a:lvl8pPr>
            <a:lvl9pPr indent="-298450" lvl="8" marL="4114800" rtl="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8" name="Shape 128"/>
        <p:cNvGrpSpPr/>
        <p:nvPr/>
      </p:nvGrpSpPr>
      <p:grpSpPr>
        <a:xfrm>
          <a:off x="0" y="0"/>
          <a:ext cx="0" cy="0"/>
          <a:chOff x="0" y="0"/>
          <a:chExt cx="0" cy="0"/>
        </a:xfrm>
      </p:grpSpPr>
      <p:sp>
        <p:nvSpPr>
          <p:cNvPr id="129" name="Google Shape;129;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32" name="Google Shape;132;p14"/>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33" name="Google Shape;133;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4" name="Shape 134"/>
        <p:cNvGrpSpPr/>
        <p:nvPr/>
      </p:nvGrpSpPr>
      <p:grpSpPr>
        <a:xfrm>
          <a:off x="0" y="0"/>
          <a:ext cx="0" cy="0"/>
          <a:chOff x="0" y="0"/>
          <a:chExt cx="0" cy="0"/>
        </a:xfrm>
      </p:grpSpPr>
      <p:sp>
        <p:nvSpPr>
          <p:cNvPr id="135" name="Google Shape;135;p1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138" name="Google Shape;138;p1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9" name="Google Shape;139;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144" name="Google Shape;144;p1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45" name="Google Shape;145;p1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46" name="Google Shape;146;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sp>
        <p:nvSpPr>
          <p:cNvPr id="148" name="Google Shape;148;p1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51" name="Google Shape;151;p1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chemeClr val="lt1"/>
              </a:buClr>
              <a:buSzPts val="1200"/>
              <a:buChar char="●"/>
              <a:defRPr sz="12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152" name="Google Shape;152;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3" name="Shape 153"/>
        <p:cNvGrpSpPr/>
        <p:nvPr/>
      </p:nvGrpSpPr>
      <p:grpSpPr>
        <a:xfrm>
          <a:off x="0" y="0"/>
          <a:ext cx="0" cy="0"/>
          <a:chOff x="0" y="0"/>
          <a:chExt cx="0" cy="0"/>
        </a:xfrm>
      </p:grpSpPr>
      <p:sp>
        <p:nvSpPr>
          <p:cNvPr id="154" name="Google Shape;154;p1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55" name="Google Shape;155;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19"/>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160" name="Google Shape;160;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p20"/>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163" name="Google Shape;163;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4200"/>
              <a:buNone/>
              <a:defRPr sz="4200">
                <a:solidFill>
                  <a:schemeClr val="dk2"/>
                </a:solidFill>
              </a:defRPr>
            </a:lvl1pPr>
            <a:lvl2pPr lvl="1" rtl="0" algn="ctr">
              <a:lnSpc>
                <a:spcPct val="100000"/>
              </a:lnSpc>
              <a:spcBef>
                <a:spcPts val="0"/>
              </a:spcBef>
              <a:spcAft>
                <a:spcPts val="0"/>
              </a:spcAft>
              <a:buClr>
                <a:schemeClr val="dk2"/>
              </a:buClr>
              <a:buSzPts val="4200"/>
              <a:buNone/>
              <a:defRPr sz="4200">
                <a:solidFill>
                  <a:schemeClr val="dk2"/>
                </a:solidFill>
              </a:defRPr>
            </a:lvl2pPr>
            <a:lvl3pPr lvl="2" rtl="0" algn="ctr">
              <a:lnSpc>
                <a:spcPct val="100000"/>
              </a:lnSpc>
              <a:spcBef>
                <a:spcPts val="0"/>
              </a:spcBef>
              <a:spcAft>
                <a:spcPts val="0"/>
              </a:spcAft>
              <a:buClr>
                <a:schemeClr val="dk2"/>
              </a:buClr>
              <a:buSzPts val="4200"/>
              <a:buNone/>
              <a:defRPr sz="4200">
                <a:solidFill>
                  <a:schemeClr val="dk2"/>
                </a:solidFill>
              </a:defRPr>
            </a:lvl3pPr>
            <a:lvl4pPr lvl="3" rtl="0" algn="ctr">
              <a:lnSpc>
                <a:spcPct val="100000"/>
              </a:lnSpc>
              <a:spcBef>
                <a:spcPts val="0"/>
              </a:spcBef>
              <a:spcAft>
                <a:spcPts val="0"/>
              </a:spcAft>
              <a:buClr>
                <a:schemeClr val="dk2"/>
              </a:buClr>
              <a:buSzPts val="4200"/>
              <a:buNone/>
              <a:defRPr sz="4200">
                <a:solidFill>
                  <a:schemeClr val="dk2"/>
                </a:solidFill>
              </a:defRPr>
            </a:lvl4pPr>
            <a:lvl5pPr lvl="4" rtl="0" algn="ctr">
              <a:lnSpc>
                <a:spcPct val="100000"/>
              </a:lnSpc>
              <a:spcBef>
                <a:spcPts val="0"/>
              </a:spcBef>
              <a:spcAft>
                <a:spcPts val="0"/>
              </a:spcAft>
              <a:buClr>
                <a:schemeClr val="dk2"/>
              </a:buClr>
              <a:buSzPts val="4200"/>
              <a:buNone/>
              <a:defRPr sz="4200">
                <a:solidFill>
                  <a:schemeClr val="dk2"/>
                </a:solidFill>
              </a:defRPr>
            </a:lvl5pPr>
            <a:lvl6pPr lvl="5" rtl="0" algn="ctr">
              <a:lnSpc>
                <a:spcPct val="100000"/>
              </a:lnSpc>
              <a:spcBef>
                <a:spcPts val="0"/>
              </a:spcBef>
              <a:spcAft>
                <a:spcPts val="0"/>
              </a:spcAft>
              <a:buClr>
                <a:schemeClr val="dk2"/>
              </a:buClr>
              <a:buSzPts val="4200"/>
              <a:buNone/>
              <a:defRPr sz="4200">
                <a:solidFill>
                  <a:schemeClr val="dk2"/>
                </a:solidFill>
              </a:defRPr>
            </a:lvl6pPr>
            <a:lvl7pPr lvl="6" rtl="0" algn="ctr">
              <a:lnSpc>
                <a:spcPct val="100000"/>
              </a:lnSpc>
              <a:spcBef>
                <a:spcPts val="0"/>
              </a:spcBef>
              <a:spcAft>
                <a:spcPts val="0"/>
              </a:spcAft>
              <a:buClr>
                <a:schemeClr val="dk2"/>
              </a:buClr>
              <a:buSzPts val="4200"/>
              <a:buNone/>
              <a:defRPr sz="4200">
                <a:solidFill>
                  <a:schemeClr val="dk2"/>
                </a:solidFill>
              </a:defRPr>
            </a:lvl7pPr>
            <a:lvl8pPr lvl="7" rtl="0" algn="ctr">
              <a:lnSpc>
                <a:spcPct val="100000"/>
              </a:lnSpc>
              <a:spcBef>
                <a:spcPts val="0"/>
              </a:spcBef>
              <a:spcAft>
                <a:spcPts val="0"/>
              </a:spcAft>
              <a:buClr>
                <a:schemeClr val="dk2"/>
              </a:buClr>
              <a:buSzPts val="4200"/>
              <a:buNone/>
              <a:defRPr sz="4200">
                <a:solidFill>
                  <a:schemeClr val="dk2"/>
                </a:solidFill>
              </a:defRPr>
            </a:lvl8pPr>
            <a:lvl9pPr lvl="8" rtl="0" algn="ctr">
              <a:lnSpc>
                <a:spcPct val="100000"/>
              </a:lnSpc>
              <a:spcBef>
                <a:spcPts val="0"/>
              </a:spcBef>
              <a:spcAft>
                <a:spcPts val="0"/>
              </a:spcAft>
              <a:buClr>
                <a:schemeClr val="dk2"/>
              </a:buClr>
              <a:buSzPts val="4200"/>
              <a:buNone/>
              <a:defRPr sz="4200">
                <a:solidFill>
                  <a:schemeClr val="dk2"/>
                </a:solidFill>
              </a:defRPr>
            </a:lvl9pPr>
          </a:lstStyle>
          <a:p/>
        </p:txBody>
      </p:sp>
      <p:sp>
        <p:nvSpPr>
          <p:cNvPr id="168" name="Google Shape;168;p21"/>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9" name="Google Shape;169;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70" name="Google Shape;170;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2"/>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200"/>
              <a:buNone/>
              <a:defRPr sz="1200">
                <a:solidFill>
                  <a:schemeClr val="lt1"/>
                </a:solidFill>
              </a:defRPr>
            </a:lvl1pPr>
          </a:lstStyle>
          <a:p/>
        </p:txBody>
      </p:sp>
      <p:sp>
        <p:nvSpPr>
          <p:cNvPr id="175" name="Google Shape;175;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76" name="Shape 176"/>
        <p:cNvGrpSpPr/>
        <p:nvPr/>
      </p:nvGrpSpPr>
      <p:grpSpPr>
        <a:xfrm>
          <a:off x="0" y="0"/>
          <a:ext cx="0" cy="0"/>
          <a:chOff x="0" y="0"/>
          <a:chExt cx="0" cy="0"/>
        </a:xfrm>
      </p:grpSpPr>
      <p:sp>
        <p:nvSpPr>
          <p:cNvPr id="177" name="Google Shape;177;p23"/>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2000"/>
              <a:buNone/>
              <a:defRPr sz="12000">
                <a:solidFill>
                  <a:schemeClr val="dk2"/>
                </a:solidFill>
              </a:defRPr>
            </a:lvl1pPr>
            <a:lvl2pPr lvl="1" rtl="0" algn="ctr">
              <a:lnSpc>
                <a:spcPct val="100000"/>
              </a:lnSpc>
              <a:spcBef>
                <a:spcPts val="0"/>
              </a:spcBef>
              <a:spcAft>
                <a:spcPts val="0"/>
              </a:spcAft>
              <a:buClr>
                <a:schemeClr val="dk2"/>
              </a:buClr>
              <a:buSzPts val="12000"/>
              <a:buNone/>
              <a:defRPr sz="12000">
                <a:solidFill>
                  <a:schemeClr val="dk2"/>
                </a:solidFill>
              </a:defRPr>
            </a:lvl2pPr>
            <a:lvl3pPr lvl="2" rtl="0" algn="ctr">
              <a:lnSpc>
                <a:spcPct val="100000"/>
              </a:lnSpc>
              <a:spcBef>
                <a:spcPts val="0"/>
              </a:spcBef>
              <a:spcAft>
                <a:spcPts val="0"/>
              </a:spcAft>
              <a:buClr>
                <a:schemeClr val="dk2"/>
              </a:buClr>
              <a:buSzPts val="12000"/>
              <a:buNone/>
              <a:defRPr sz="12000">
                <a:solidFill>
                  <a:schemeClr val="dk2"/>
                </a:solidFill>
              </a:defRPr>
            </a:lvl3pPr>
            <a:lvl4pPr lvl="3" rtl="0" algn="ctr">
              <a:lnSpc>
                <a:spcPct val="100000"/>
              </a:lnSpc>
              <a:spcBef>
                <a:spcPts val="0"/>
              </a:spcBef>
              <a:spcAft>
                <a:spcPts val="0"/>
              </a:spcAft>
              <a:buClr>
                <a:schemeClr val="dk2"/>
              </a:buClr>
              <a:buSzPts val="12000"/>
              <a:buNone/>
              <a:defRPr sz="12000">
                <a:solidFill>
                  <a:schemeClr val="dk2"/>
                </a:solidFill>
              </a:defRPr>
            </a:lvl4pPr>
            <a:lvl5pPr lvl="4" rtl="0" algn="ctr">
              <a:lnSpc>
                <a:spcPct val="100000"/>
              </a:lnSpc>
              <a:spcBef>
                <a:spcPts val="0"/>
              </a:spcBef>
              <a:spcAft>
                <a:spcPts val="0"/>
              </a:spcAft>
              <a:buClr>
                <a:schemeClr val="dk2"/>
              </a:buClr>
              <a:buSzPts val="12000"/>
              <a:buNone/>
              <a:defRPr sz="12000">
                <a:solidFill>
                  <a:schemeClr val="dk2"/>
                </a:solidFill>
              </a:defRPr>
            </a:lvl5pPr>
            <a:lvl6pPr lvl="5" rtl="0" algn="ctr">
              <a:lnSpc>
                <a:spcPct val="100000"/>
              </a:lnSpc>
              <a:spcBef>
                <a:spcPts val="0"/>
              </a:spcBef>
              <a:spcAft>
                <a:spcPts val="0"/>
              </a:spcAft>
              <a:buClr>
                <a:schemeClr val="dk2"/>
              </a:buClr>
              <a:buSzPts val="12000"/>
              <a:buNone/>
              <a:defRPr sz="12000">
                <a:solidFill>
                  <a:schemeClr val="dk2"/>
                </a:solidFill>
              </a:defRPr>
            </a:lvl6pPr>
            <a:lvl7pPr lvl="6" rtl="0" algn="ctr">
              <a:lnSpc>
                <a:spcPct val="100000"/>
              </a:lnSpc>
              <a:spcBef>
                <a:spcPts val="0"/>
              </a:spcBef>
              <a:spcAft>
                <a:spcPts val="0"/>
              </a:spcAft>
              <a:buClr>
                <a:schemeClr val="dk2"/>
              </a:buClr>
              <a:buSzPts val="12000"/>
              <a:buNone/>
              <a:defRPr sz="12000">
                <a:solidFill>
                  <a:schemeClr val="dk2"/>
                </a:solidFill>
              </a:defRPr>
            </a:lvl7pPr>
            <a:lvl8pPr lvl="7" rtl="0" algn="ctr">
              <a:lnSpc>
                <a:spcPct val="100000"/>
              </a:lnSpc>
              <a:spcBef>
                <a:spcPts val="0"/>
              </a:spcBef>
              <a:spcAft>
                <a:spcPts val="0"/>
              </a:spcAft>
              <a:buClr>
                <a:schemeClr val="dk2"/>
              </a:buClr>
              <a:buSzPts val="12000"/>
              <a:buNone/>
              <a:defRPr sz="12000">
                <a:solidFill>
                  <a:schemeClr val="dk2"/>
                </a:solidFill>
              </a:defRPr>
            </a:lvl8pPr>
            <a:lvl9pPr lvl="8" rtl="0"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178" name="Google Shape;178;p23"/>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79" name="Google Shape;179;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0" name="Shape 180"/>
        <p:cNvGrpSpPr/>
        <p:nvPr/>
      </p:nvGrpSpPr>
      <p:grpSpPr>
        <a:xfrm>
          <a:off x="0" y="0"/>
          <a:ext cx="0" cy="0"/>
          <a:chOff x="0" y="0"/>
          <a:chExt cx="0" cy="0"/>
        </a:xfrm>
      </p:grpSpPr>
      <p:sp>
        <p:nvSpPr>
          <p:cNvPr id="181" name="Google Shape;181;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86" name="Shape 186"/>
        <p:cNvGrpSpPr/>
        <p:nvPr/>
      </p:nvGrpSpPr>
      <p:grpSpPr>
        <a:xfrm>
          <a:off x="0" y="0"/>
          <a:ext cx="0" cy="0"/>
          <a:chOff x="0" y="0"/>
          <a:chExt cx="0" cy="0"/>
        </a:xfrm>
      </p:grpSpPr>
      <p:sp>
        <p:nvSpPr>
          <p:cNvPr id="187" name="Google Shape;187;p26"/>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89" name="Google Shape;189;p26"/>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90" name="Google Shape;19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1" name="Shape 191"/>
        <p:cNvGrpSpPr/>
        <p:nvPr/>
      </p:nvGrpSpPr>
      <p:grpSpPr>
        <a:xfrm>
          <a:off x="0" y="0"/>
          <a:ext cx="0" cy="0"/>
          <a:chOff x="0" y="0"/>
          <a:chExt cx="0" cy="0"/>
        </a:xfrm>
      </p:grpSpPr>
      <p:sp>
        <p:nvSpPr>
          <p:cNvPr id="192" name="Google Shape;192;p27"/>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3" name="Google Shape;19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6" name="Google Shape;196;p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7" name="Google Shape;19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00" name="Google Shape;200;p29"/>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1" name="Google Shape;201;p29"/>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2" name="Google Shape;20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 name="Shape 203"/>
        <p:cNvGrpSpPr/>
        <p:nvPr/>
      </p:nvGrpSpPr>
      <p:grpSpPr>
        <a:xfrm>
          <a:off x="0" y="0"/>
          <a:ext cx="0" cy="0"/>
          <a:chOff x="0" y="0"/>
          <a:chExt cx="0" cy="0"/>
        </a:xfrm>
      </p:grpSpPr>
      <p:sp>
        <p:nvSpPr>
          <p:cNvPr id="204" name="Google Shape;204;p30"/>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05" name="Google Shape;20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208" name="Google Shape;208;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9" name="Google Shape;20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210" name="Shape 210"/>
        <p:cNvGrpSpPr/>
        <p:nvPr/>
      </p:nvGrpSpPr>
      <p:grpSpPr>
        <a:xfrm>
          <a:off x="0" y="0"/>
          <a:ext cx="0" cy="0"/>
          <a:chOff x="0" y="0"/>
          <a:chExt cx="0" cy="0"/>
        </a:xfrm>
      </p:grpSpPr>
      <p:sp>
        <p:nvSpPr>
          <p:cNvPr id="211" name="Google Shape;211;p3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212" name="Google Shape;21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3" name="Shape 213"/>
        <p:cNvGrpSpPr/>
        <p:nvPr/>
      </p:nvGrpSpPr>
      <p:grpSpPr>
        <a:xfrm>
          <a:off x="0" y="0"/>
          <a:ext cx="0" cy="0"/>
          <a:chOff x="0" y="0"/>
          <a:chExt cx="0" cy="0"/>
        </a:xfrm>
      </p:grpSpPr>
      <p:sp>
        <p:nvSpPr>
          <p:cNvPr id="214" name="Google Shape;214;p33"/>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33"/>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216" name="Google Shape;216;p33"/>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217" name="Google Shape;217;p33"/>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8" name="Google Shape;218;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219" name="Google Shape;21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0" name="Shape 220"/>
        <p:cNvGrpSpPr/>
        <p:nvPr/>
      </p:nvGrpSpPr>
      <p:grpSpPr>
        <a:xfrm>
          <a:off x="0" y="0"/>
          <a:ext cx="0" cy="0"/>
          <a:chOff x="0" y="0"/>
          <a:chExt cx="0" cy="0"/>
        </a:xfrm>
      </p:grpSpPr>
      <p:sp>
        <p:nvSpPr>
          <p:cNvPr id="221" name="Google Shape;221;p34"/>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222" name="Google Shape;22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3" name="Shape 223"/>
        <p:cNvGrpSpPr/>
        <p:nvPr/>
      </p:nvGrpSpPr>
      <p:grpSpPr>
        <a:xfrm>
          <a:off x="0" y="0"/>
          <a:ext cx="0" cy="0"/>
          <a:chOff x="0" y="0"/>
          <a:chExt cx="0" cy="0"/>
        </a:xfrm>
      </p:grpSpPr>
      <p:sp>
        <p:nvSpPr>
          <p:cNvPr id="224" name="Google Shape;224;p35"/>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225" name="Google Shape;225;p35"/>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226" name="Google Shape;22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7" name="Shape 227"/>
        <p:cNvGrpSpPr/>
        <p:nvPr/>
      </p:nvGrpSpPr>
      <p:grpSpPr>
        <a:xfrm>
          <a:off x="0" y="0"/>
          <a:ext cx="0" cy="0"/>
          <a:chOff x="0" y="0"/>
          <a:chExt cx="0" cy="0"/>
        </a:xfrm>
      </p:grpSpPr>
      <p:sp>
        <p:nvSpPr>
          <p:cNvPr id="228" name="Google Shape;22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3" name="Shape 233"/>
        <p:cNvGrpSpPr/>
        <p:nvPr/>
      </p:nvGrpSpPr>
      <p:grpSpPr>
        <a:xfrm>
          <a:off x="0" y="0"/>
          <a:ext cx="0" cy="0"/>
          <a:chOff x="0" y="0"/>
          <a:chExt cx="0" cy="0"/>
        </a:xfrm>
      </p:grpSpPr>
      <p:sp>
        <p:nvSpPr>
          <p:cNvPr id="234" name="Google Shape;234;p38"/>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37" name="Google Shape;237;p38"/>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8" name="Google Shape;238;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3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41" name="Google Shape;241;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2" name="Shape 242"/>
        <p:cNvGrpSpPr/>
        <p:nvPr/>
      </p:nvGrpSpPr>
      <p:grpSpPr>
        <a:xfrm>
          <a:off x="0" y="0"/>
          <a:ext cx="0" cy="0"/>
          <a:chOff x="0" y="0"/>
          <a:chExt cx="0" cy="0"/>
        </a:xfrm>
      </p:grpSpPr>
      <p:sp>
        <p:nvSpPr>
          <p:cNvPr id="243" name="Google Shape;243;p40"/>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6" name="Google Shape;246;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7" name="Google Shape;247;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8" name="Shape 248"/>
        <p:cNvGrpSpPr/>
        <p:nvPr/>
      </p:nvGrpSpPr>
      <p:grpSpPr>
        <a:xfrm>
          <a:off x="0" y="0"/>
          <a:ext cx="0" cy="0"/>
          <a:chOff x="0" y="0"/>
          <a:chExt cx="0" cy="0"/>
        </a:xfrm>
      </p:grpSpPr>
      <p:sp>
        <p:nvSpPr>
          <p:cNvPr id="249" name="Google Shape;249;p41"/>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2" name="Google Shape;252;p4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3" name="Google Shape;253;p4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4" name="Google Shape;254;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sp>
        <p:nvSpPr>
          <p:cNvPr id="256" name="Google Shape;256;p4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59" name="Google Shape;259;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0" name="Shape 260"/>
        <p:cNvGrpSpPr/>
        <p:nvPr/>
      </p:nvGrpSpPr>
      <p:grpSpPr>
        <a:xfrm>
          <a:off x="0" y="0"/>
          <a:ext cx="0" cy="0"/>
          <a:chOff x="0" y="0"/>
          <a:chExt cx="0" cy="0"/>
        </a:xfrm>
      </p:grpSpPr>
      <p:sp>
        <p:nvSpPr>
          <p:cNvPr id="261" name="Google Shape;261;p43"/>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4" name="Google Shape;264;p4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265" name="Google Shape;265;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6" name="Shape 266"/>
        <p:cNvGrpSpPr/>
        <p:nvPr/>
      </p:nvGrpSpPr>
      <p:grpSpPr>
        <a:xfrm>
          <a:off x="0" y="0"/>
          <a:ext cx="0" cy="0"/>
          <a:chOff x="0" y="0"/>
          <a:chExt cx="0" cy="0"/>
        </a:xfrm>
      </p:grpSpPr>
      <p:sp>
        <p:nvSpPr>
          <p:cNvPr id="267" name="Google Shape;267;p4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268" name="Google Shape;268;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9" name="Shape 269"/>
        <p:cNvGrpSpPr/>
        <p:nvPr/>
      </p:nvGrpSpPr>
      <p:grpSpPr>
        <a:xfrm>
          <a:off x="0" y="0"/>
          <a:ext cx="0" cy="0"/>
          <a:chOff x="0" y="0"/>
          <a:chExt cx="0" cy="0"/>
        </a:xfrm>
      </p:grpSpPr>
      <p:sp>
        <p:nvSpPr>
          <p:cNvPr id="270" name="Google Shape;270;p45"/>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73" name="Google Shape;273;p45"/>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4" name="Google Shape;274;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75" name="Google Shape;275;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6" name="Shape 276"/>
        <p:cNvGrpSpPr/>
        <p:nvPr/>
      </p:nvGrpSpPr>
      <p:grpSpPr>
        <a:xfrm>
          <a:off x="0" y="0"/>
          <a:ext cx="0" cy="0"/>
          <a:chOff x="0" y="0"/>
          <a:chExt cx="0" cy="0"/>
        </a:xfrm>
      </p:grpSpPr>
      <p:sp>
        <p:nvSpPr>
          <p:cNvPr id="277" name="Google Shape;277;p46"/>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6"/>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280" name="Google Shape;280;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81" name="Shape 281"/>
        <p:cNvGrpSpPr/>
        <p:nvPr/>
      </p:nvGrpSpPr>
      <p:grpSpPr>
        <a:xfrm>
          <a:off x="0" y="0"/>
          <a:ext cx="0" cy="0"/>
          <a:chOff x="0" y="0"/>
          <a:chExt cx="0" cy="0"/>
        </a:xfrm>
      </p:grpSpPr>
      <p:sp>
        <p:nvSpPr>
          <p:cNvPr id="282" name="Google Shape;282;p47"/>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283" name="Google Shape;283;p4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4" name="Google Shape;284;p4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85" name="Shape 285"/>
        <p:cNvGrpSpPr/>
        <p:nvPr/>
      </p:nvGrpSpPr>
      <p:grpSpPr>
        <a:xfrm>
          <a:off x="0" y="0"/>
          <a:ext cx="0" cy="0"/>
          <a:chOff x="0" y="0"/>
          <a:chExt cx="0" cy="0"/>
        </a:xfrm>
      </p:grpSpPr>
      <p:sp>
        <p:nvSpPr>
          <p:cNvPr id="286" name="Google Shape;286;p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126" name="Google Shape;126;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127" name="Google Shape;127;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184" name="Google Shape;184;p25"/>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85" name="Google Shape;18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229" name="Shape 229"/>
        <p:cNvGrpSpPr/>
        <p:nvPr/>
      </p:nvGrpSpPr>
      <p:grpSpPr>
        <a:xfrm>
          <a:off x="0" y="0"/>
          <a:ext cx="0" cy="0"/>
          <a:chOff x="0" y="0"/>
          <a:chExt cx="0" cy="0"/>
        </a:xfrm>
      </p:grpSpPr>
      <p:sp>
        <p:nvSpPr>
          <p:cNvPr id="230" name="Google Shape;230;p3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231" name="Google Shape;231;p3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232" name="Google Shape;232;p3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doi.org/10.1016/j.aiia.2020.04.002" TargetMode="External"/><Relationship Id="rId4" Type="http://schemas.openxmlformats.org/officeDocument/2006/relationships/hyperlink" Target="https://medium.com/datadriveninvestor/artificial-intelligence-in-agriculture-62f71f8f6ae6" TargetMode="External"/><Relationship Id="rId5" Type="http://schemas.openxmlformats.org/officeDocument/2006/relationships/hyperlink" Target="http://dx.doi.org/10.1016/j.compag.2016.07.022"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idx="4294967295" type="ctrTitle"/>
          </p:nvPr>
        </p:nvSpPr>
        <p:spPr>
          <a:xfrm>
            <a:off x="3364700" y="370275"/>
            <a:ext cx="5696100" cy="189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rgbClr val="434343"/>
                </a:solidFill>
                <a:latin typeface="Raleway"/>
                <a:ea typeface="Raleway"/>
                <a:cs typeface="Raleway"/>
                <a:sym typeface="Raleway"/>
              </a:rPr>
              <a:t>ARTIFICIAL INTELLIGENCE IN AGRICULTURE</a:t>
            </a:r>
            <a:endParaRPr sz="4000">
              <a:solidFill>
                <a:srgbClr val="434343"/>
              </a:solidFill>
              <a:latin typeface="Raleway"/>
              <a:ea typeface="Raleway"/>
              <a:cs typeface="Raleway"/>
              <a:sym typeface="Raleway"/>
            </a:endParaRPr>
          </a:p>
        </p:txBody>
      </p:sp>
      <p:sp>
        <p:nvSpPr>
          <p:cNvPr id="292" name="Google Shape;292;p49"/>
          <p:cNvSpPr txBox="1"/>
          <p:nvPr>
            <p:ph idx="4294967295" type="subTitle"/>
          </p:nvPr>
        </p:nvSpPr>
        <p:spPr>
          <a:xfrm>
            <a:off x="4463000" y="2728924"/>
            <a:ext cx="3956700" cy="218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000000"/>
                </a:solidFill>
                <a:latin typeface="Raleway"/>
                <a:ea typeface="Raleway"/>
                <a:cs typeface="Raleway"/>
                <a:sym typeface="Raleway"/>
              </a:rPr>
              <a:t>                   GROUP NO - 15</a:t>
            </a:r>
            <a:endParaRPr b="1" sz="1600">
              <a:solidFill>
                <a:srgbClr val="000000"/>
              </a:solidFill>
              <a:latin typeface="Raleway"/>
              <a:ea typeface="Raleway"/>
              <a:cs typeface="Raleway"/>
              <a:sym typeface="Raleway"/>
            </a:endParaRPr>
          </a:p>
          <a:p>
            <a:pPr indent="0" lvl="0" marL="0" rtl="0" algn="ctr">
              <a:lnSpc>
                <a:spcPct val="100000"/>
              </a:lnSpc>
              <a:spcBef>
                <a:spcPts val="0"/>
              </a:spcBef>
              <a:spcAft>
                <a:spcPts val="0"/>
              </a:spcAft>
              <a:buNone/>
            </a:pPr>
            <a:r>
              <a:t/>
            </a:r>
            <a:endParaRPr b="1"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1" lang="en" sz="1600">
                <a:solidFill>
                  <a:srgbClr val="000000"/>
                </a:solidFill>
                <a:latin typeface="Raleway"/>
                <a:ea typeface="Raleway"/>
                <a:cs typeface="Raleway"/>
                <a:sym typeface="Raleway"/>
              </a:rPr>
              <a:t>Name				Roll No</a:t>
            </a:r>
            <a:endParaRPr b="1"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0" lang="en" sz="1600">
                <a:solidFill>
                  <a:srgbClr val="000000"/>
                </a:solidFill>
                <a:latin typeface="Raleway"/>
                <a:ea typeface="Raleway"/>
                <a:cs typeface="Raleway"/>
                <a:sym typeface="Raleway"/>
              </a:rPr>
              <a:t>Anshul Choudhary		17CS10005</a:t>
            </a:r>
            <a:endParaRPr b="0"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0" lang="en" sz="1600">
                <a:solidFill>
                  <a:srgbClr val="000000"/>
                </a:solidFill>
                <a:latin typeface="Raleway"/>
                <a:ea typeface="Raleway"/>
                <a:cs typeface="Raleway"/>
                <a:sym typeface="Raleway"/>
              </a:rPr>
              <a:t>Harshit Soora			17CS10014</a:t>
            </a:r>
            <a:endParaRPr b="0"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0" lang="en" sz="1600">
                <a:solidFill>
                  <a:srgbClr val="000000"/>
                </a:solidFill>
                <a:latin typeface="Raleway"/>
                <a:ea typeface="Raleway"/>
                <a:cs typeface="Raleway"/>
                <a:sym typeface="Raleway"/>
              </a:rPr>
              <a:t>Abhik Naskar 			17CS30001</a:t>
            </a:r>
            <a:endParaRPr b="0"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0" lang="en" sz="1600">
                <a:solidFill>
                  <a:srgbClr val="000000"/>
                </a:solidFill>
                <a:latin typeface="Raleway"/>
                <a:ea typeface="Raleway"/>
                <a:cs typeface="Raleway"/>
                <a:sym typeface="Raleway"/>
              </a:rPr>
              <a:t>Sahil Singh 			17CS10047</a:t>
            </a:r>
            <a:endParaRPr b="0" sz="16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b="0" lang="en" sz="1600">
                <a:solidFill>
                  <a:srgbClr val="000000"/>
                </a:solidFill>
                <a:latin typeface="Raleway"/>
                <a:ea typeface="Raleway"/>
                <a:cs typeface="Raleway"/>
                <a:sym typeface="Raleway"/>
              </a:rPr>
              <a:t>Gurram </a:t>
            </a:r>
            <a:r>
              <a:rPr b="0" lang="en" sz="1600">
                <a:solidFill>
                  <a:srgbClr val="000000"/>
                </a:solidFill>
                <a:latin typeface="Raleway"/>
                <a:ea typeface="Raleway"/>
                <a:cs typeface="Raleway"/>
                <a:sym typeface="Raleway"/>
              </a:rPr>
              <a:t>Vasu			17CS30014</a:t>
            </a:r>
            <a:endParaRPr b="0" sz="1600">
              <a:solidFill>
                <a:srgbClr val="000000"/>
              </a:solidFill>
              <a:latin typeface="Raleway"/>
              <a:ea typeface="Raleway"/>
              <a:cs typeface="Raleway"/>
              <a:sym typeface="Raleway"/>
            </a:endParaRPr>
          </a:p>
        </p:txBody>
      </p:sp>
      <p:pic>
        <p:nvPicPr>
          <p:cNvPr id="293" name="Google Shape;293;p49"/>
          <p:cNvPicPr preferRelativeResize="0"/>
          <p:nvPr/>
        </p:nvPicPr>
        <p:blipFill rotWithShape="1">
          <a:blip r:embed="rId3">
            <a:alphaModFix/>
          </a:blip>
          <a:srcRect b="0" l="0" r="67291" t="0"/>
          <a:stretch/>
        </p:blipFill>
        <p:spPr>
          <a:xfrm>
            <a:off x="3" y="0"/>
            <a:ext cx="3364700" cy="5143500"/>
          </a:xfrm>
          <a:prstGeom prst="rect">
            <a:avLst/>
          </a:prstGeom>
          <a:noFill/>
          <a:ln>
            <a:noFill/>
          </a:ln>
        </p:spPr>
      </p:pic>
      <p:cxnSp>
        <p:nvCxnSpPr>
          <p:cNvPr id="294" name="Google Shape;294;p49"/>
          <p:cNvCxnSpPr/>
          <p:nvPr/>
        </p:nvCxnSpPr>
        <p:spPr>
          <a:xfrm>
            <a:off x="3999150" y="2505425"/>
            <a:ext cx="4496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aphicFrame>
        <p:nvGraphicFramePr>
          <p:cNvPr id="362" name="Google Shape;362;p58"/>
          <p:cNvGraphicFramePr/>
          <p:nvPr/>
        </p:nvGraphicFramePr>
        <p:xfrm>
          <a:off x="217725" y="217850"/>
          <a:ext cx="3000000" cy="3000000"/>
        </p:xfrm>
        <a:graphic>
          <a:graphicData uri="http://schemas.openxmlformats.org/drawingml/2006/table">
            <a:tbl>
              <a:tblPr>
                <a:noFill/>
                <a:tableStyleId>{D352E3CD-148B-4B36-953E-0FFA31F024D4}</a:tableStyleId>
              </a:tblPr>
              <a:tblGrid>
                <a:gridCol w="599550"/>
                <a:gridCol w="2084800"/>
                <a:gridCol w="2051300"/>
                <a:gridCol w="1749800"/>
                <a:gridCol w="2265500"/>
              </a:tblGrid>
              <a:tr h="592925">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b="1" lang="en" sz="1200"/>
                        <a:t>Algorithms</a:t>
                      </a:r>
                      <a:endParaRPr b="1" sz="1200"/>
                    </a:p>
                  </a:txBody>
                  <a:tcPr marT="91425" marB="91425" marR="91425" marL="91425"/>
                </a:tc>
                <a:tc>
                  <a:txBody>
                    <a:bodyPr/>
                    <a:lstStyle/>
                    <a:p>
                      <a:pPr indent="0" lvl="0" marL="0" rtl="0" algn="l">
                        <a:spcBef>
                          <a:spcPts val="0"/>
                        </a:spcBef>
                        <a:spcAft>
                          <a:spcPts val="0"/>
                        </a:spcAft>
                        <a:buNone/>
                      </a:pPr>
                      <a:r>
                        <a:rPr b="1" lang="en" sz="1200"/>
                        <a:t>Method of Evapotranspiration</a:t>
                      </a:r>
                      <a:endParaRPr b="1" sz="1200"/>
                    </a:p>
                  </a:txBody>
                  <a:tcPr marT="91425" marB="91425" marR="91425" marL="91425"/>
                </a:tc>
                <a:tc>
                  <a:txBody>
                    <a:bodyPr/>
                    <a:lstStyle/>
                    <a:p>
                      <a:pPr indent="0" lvl="0" marL="0" rtl="0" algn="l">
                        <a:spcBef>
                          <a:spcPts val="0"/>
                        </a:spcBef>
                        <a:spcAft>
                          <a:spcPts val="0"/>
                        </a:spcAft>
                        <a:buNone/>
                      </a:pPr>
                      <a:r>
                        <a:rPr b="1" lang="en" sz="1200"/>
                        <a:t>Other Technologies</a:t>
                      </a:r>
                      <a:endParaRPr b="1" sz="1200"/>
                    </a:p>
                  </a:txBody>
                  <a:tcPr marT="91425" marB="91425" marR="91425" marL="91425"/>
                </a:tc>
                <a:tc>
                  <a:txBody>
                    <a:bodyPr/>
                    <a:lstStyle/>
                    <a:p>
                      <a:pPr indent="0" lvl="0" marL="0" rtl="0" algn="l">
                        <a:spcBef>
                          <a:spcPts val="0"/>
                        </a:spcBef>
                        <a:spcAft>
                          <a:spcPts val="0"/>
                        </a:spcAft>
                        <a:buNone/>
                      </a:pPr>
                      <a:r>
                        <a:rPr b="1" lang="en" sz="1200"/>
                        <a:t>Advantage/Results</a:t>
                      </a:r>
                      <a:endParaRPr b="1" sz="1200"/>
                    </a:p>
                  </a:txBody>
                  <a:tcPr marT="91425" marB="91425" marR="91425" marL="91425"/>
                </a:tc>
              </a:tr>
              <a:tr h="501625">
                <a:tc>
                  <a:txBody>
                    <a:bodyPr/>
                    <a:lstStyle/>
                    <a:p>
                      <a:pPr indent="-317500" lvl="0" marL="457200" rtl="0" algn="l">
                        <a:spcBef>
                          <a:spcPts val="0"/>
                        </a:spcBef>
                        <a:spcAft>
                          <a:spcPts val="0"/>
                        </a:spcAft>
                        <a:buSzPts val="1400"/>
                        <a:buAutoNum type="arabicPeriod"/>
                      </a:pPr>
                      <a:r>
                        <a:t/>
                      </a:r>
                      <a:endParaRPr/>
                    </a:p>
                  </a:txBody>
                  <a:tcPr marT="91425" marB="91425" marR="91425" marL="91425"/>
                </a:tc>
                <a:tc>
                  <a:txBody>
                    <a:bodyPr/>
                    <a:lstStyle/>
                    <a:p>
                      <a:pPr indent="0" lvl="0" marL="0" rtl="0" algn="l">
                        <a:spcBef>
                          <a:spcPts val="0"/>
                        </a:spcBef>
                        <a:spcAft>
                          <a:spcPts val="0"/>
                        </a:spcAft>
                        <a:buNone/>
                      </a:pPr>
                      <a:r>
                        <a:rPr b="1" lang="en" sz="1000"/>
                        <a:t>PSLR and other regression models</a:t>
                      </a:r>
                      <a:endParaRPr b="1" sz="1000"/>
                    </a:p>
                  </a:txBody>
                  <a:tcPr marT="91425" marB="91425" marR="91425" marL="91425"/>
                </a:tc>
                <a:tc>
                  <a:txBody>
                    <a:bodyPr/>
                    <a:lstStyle/>
                    <a:p>
                      <a:pPr indent="0" lvl="0" marL="0" rtl="0" algn="l">
                        <a:lnSpc>
                          <a:spcPct val="115000"/>
                        </a:lnSpc>
                        <a:spcBef>
                          <a:spcPts val="0"/>
                        </a:spcBef>
                        <a:spcAft>
                          <a:spcPts val="0"/>
                        </a:spcAft>
                        <a:buNone/>
                      </a:pPr>
                      <a:r>
                        <a:rPr lang="en" sz="900"/>
                        <a:t>Evapotranspiration model</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Sensors for data collection, IOT HW Implementation.</a:t>
                      </a:r>
                      <a:endParaRPr sz="800"/>
                    </a:p>
                  </a:txBody>
                  <a:tcPr marT="91425" marB="91425" marR="91425" marL="91425"/>
                </a:tc>
                <a:tc>
                  <a:txBody>
                    <a:bodyPr/>
                    <a:lstStyle/>
                    <a:p>
                      <a:pPr indent="0" lvl="0" marL="0" rtl="0" algn="l">
                        <a:lnSpc>
                          <a:spcPct val="115000"/>
                        </a:lnSpc>
                        <a:spcBef>
                          <a:spcPts val="0"/>
                        </a:spcBef>
                        <a:spcAft>
                          <a:spcPts val="0"/>
                        </a:spcAft>
                        <a:buNone/>
                      </a:pPr>
                      <a:r>
                        <a:rPr lang="en" sz="800"/>
                        <a:t>Increased efficiency and economic feasibility</a:t>
                      </a:r>
                      <a:endParaRPr sz="1300"/>
                    </a:p>
                  </a:txBody>
                  <a:tcPr marT="91425" marB="91425" marR="91425" marL="91425"/>
                </a:tc>
              </a:tr>
              <a:tr h="421750">
                <a:tc>
                  <a:txBody>
                    <a:bodyPr/>
                    <a:lstStyle/>
                    <a:p>
                      <a:pPr indent="0" lvl="0" marL="0" rtl="0" algn="l">
                        <a:spcBef>
                          <a:spcPts val="0"/>
                        </a:spcBef>
                        <a:spcAft>
                          <a:spcPts val="0"/>
                        </a:spcAft>
                        <a:buNone/>
                      </a:pPr>
                      <a:r>
                        <a:rPr lang="en"/>
                        <a:t>2. </a:t>
                      </a:r>
                      <a:endParaRPr/>
                    </a:p>
                  </a:txBody>
                  <a:tcPr marT="91425" marB="91425" marR="91425" marL="91425"/>
                </a:tc>
                <a:tc>
                  <a:txBody>
                    <a:bodyPr/>
                    <a:lstStyle/>
                    <a:p>
                      <a:pPr indent="0" lvl="0" marL="0" rtl="0" algn="l">
                        <a:lnSpc>
                          <a:spcPct val="115000"/>
                        </a:lnSpc>
                        <a:spcBef>
                          <a:spcPts val="0"/>
                        </a:spcBef>
                        <a:spcAft>
                          <a:spcPts val="0"/>
                        </a:spcAft>
                        <a:buNone/>
                      </a:pPr>
                      <a:r>
                        <a:rPr b="1" lang="en" sz="900">
                          <a:solidFill>
                            <a:srgbClr val="FF0000"/>
                          </a:solidFill>
                        </a:rPr>
                        <a:t>Artificial Neural Network based control system</a:t>
                      </a:r>
                      <a:endParaRPr b="1" sz="1300">
                        <a:solidFill>
                          <a:srgbClr val="FF0000"/>
                        </a:solidFill>
                      </a:endParaRPr>
                    </a:p>
                  </a:txBody>
                  <a:tcPr marT="91425" marB="91425" marR="91425" marL="91425"/>
                </a:tc>
                <a:tc>
                  <a:txBody>
                    <a:bodyPr/>
                    <a:lstStyle/>
                    <a:p>
                      <a:pPr indent="0" lvl="0" marL="0" rtl="0" algn="l">
                        <a:lnSpc>
                          <a:spcPct val="115000"/>
                        </a:lnSpc>
                        <a:spcBef>
                          <a:spcPts val="0"/>
                        </a:spcBef>
                        <a:spcAft>
                          <a:spcPts val="0"/>
                        </a:spcAft>
                        <a:buNone/>
                      </a:pPr>
                      <a:r>
                        <a:rPr lang="en" sz="800">
                          <a:solidFill>
                            <a:srgbClr val="FF0000"/>
                          </a:solidFill>
                        </a:rPr>
                        <a:t>Evapotranspiration model</a:t>
                      </a:r>
                      <a:endParaRPr sz="1300">
                        <a:solidFill>
                          <a:srgbClr val="FF0000"/>
                        </a:solidFill>
                      </a:endParaRPr>
                    </a:p>
                  </a:txBody>
                  <a:tcPr marT="91425" marB="91425" marR="91425" marL="91425"/>
                </a:tc>
                <a:tc>
                  <a:txBody>
                    <a:bodyPr/>
                    <a:lstStyle/>
                    <a:p>
                      <a:pPr indent="0" lvl="0" marL="0" rtl="0" algn="l">
                        <a:lnSpc>
                          <a:spcPct val="115000"/>
                        </a:lnSpc>
                        <a:spcBef>
                          <a:spcPts val="0"/>
                        </a:spcBef>
                        <a:spcAft>
                          <a:spcPts val="0"/>
                        </a:spcAft>
                        <a:buNone/>
                      </a:pPr>
                      <a:r>
                        <a:rPr lang="en" sz="800">
                          <a:solidFill>
                            <a:srgbClr val="FF0000"/>
                          </a:solidFill>
                        </a:rPr>
                        <a:t>Sensors for measurement of</a:t>
                      </a:r>
                      <a:endParaRPr sz="800">
                        <a:solidFill>
                          <a:srgbClr val="FF0000"/>
                        </a:solidFill>
                      </a:endParaRPr>
                    </a:p>
                    <a:p>
                      <a:pPr indent="0" lvl="0" marL="0" rtl="0" algn="l">
                        <a:lnSpc>
                          <a:spcPct val="115000"/>
                        </a:lnSpc>
                        <a:spcBef>
                          <a:spcPts val="0"/>
                        </a:spcBef>
                        <a:spcAft>
                          <a:spcPts val="0"/>
                        </a:spcAft>
                        <a:buNone/>
                      </a:pPr>
                      <a:r>
                        <a:rPr lang="en" sz="800">
                          <a:solidFill>
                            <a:srgbClr val="FF0000"/>
                          </a:solidFill>
                        </a:rPr>
                        <a:t>soil,temperature,wind speed, etc.</a:t>
                      </a:r>
                      <a:endParaRPr sz="800">
                        <a:solidFill>
                          <a:srgbClr val="FF0000"/>
                        </a:solidFill>
                      </a:endParaRPr>
                    </a:p>
                  </a:txBody>
                  <a:tcPr marT="91425" marB="91425" marR="91425" marL="91425"/>
                </a:tc>
                <a:tc>
                  <a:txBody>
                    <a:bodyPr/>
                    <a:lstStyle/>
                    <a:p>
                      <a:pPr indent="0" lvl="0" marL="0" rtl="0" algn="l">
                        <a:lnSpc>
                          <a:spcPct val="115000"/>
                        </a:lnSpc>
                        <a:spcBef>
                          <a:spcPts val="0"/>
                        </a:spcBef>
                        <a:spcAft>
                          <a:spcPts val="0"/>
                        </a:spcAft>
                        <a:buNone/>
                      </a:pPr>
                      <a:r>
                        <a:rPr lang="en" sz="800">
                          <a:solidFill>
                            <a:srgbClr val="FF0000"/>
                          </a:solidFill>
                        </a:rPr>
                        <a:t>Automation</a:t>
                      </a:r>
                      <a:endParaRPr sz="1300">
                        <a:solidFill>
                          <a:srgbClr val="FF0000"/>
                        </a:solidFill>
                      </a:endParaRPr>
                    </a:p>
                  </a:txBody>
                  <a:tcPr marT="91425" marB="91425" marR="91425" marL="91425"/>
                </a:tc>
              </a:tr>
              <a:tr h="442800">
                <a:tc>
                  <a:txBody>
                    <a:bodyPr/>
                    <a:lstStyle/>
                    <a:p>
                      <a:pPr indent="0" lvl="0" marL="0" rtl="0" algn="l">
                        <a:spcBef>
                          <a:spcPts val="0"/>
                        </a:spcBef>
                        <a:spcAft>
                          <a:spcPts val="0"/>
                        </a:spcAft>
                        <a:buNone/>
                      </a:pPr>
                      <a:r>
                        <a:rPr lang="en"/>
                        <a:t>3. </a:t>
                      </a:r>
                      <a:endParaRPr/>
                    </a:p>
                  </a:txBody>
                  <a:tcPr marT="91425" marB="91425" marR="91425" marL="91425"/>
                </a:tc>
                <a:tc>
                  <a:txBody>
                    <a:bodyPr/>
                    <a:lstStyle/>
                    <a:p>
                      <a:pPr indent="0" lvl="0" marL="0" rtl="0" algn="l">
                        <a:lnSpc>
                          <a:spcPct val="115000"/>
                        </a:lnSpc>
                        <a:spcBef>
                          <a:spcPts val="0"/>
                        </a:spcBef>
                        <a:spcAft>
                          <a:spcPts val="0"/>
                        </a:spcAft>
                        <a:buNone/>
                      </a:pPr>
                      <a:r>
                        <a:rPr b="1" lang="en" sz="800"/>
                        <a:t>Fuzzy Logic</a:t>
                      </a:r>
                      <a:endParaRPr b="1" sz="800"/>
                    </a:p>
                  </a:txBody>
                  <a:tcPr marT="91425" marB="91425" marR="91425" marL="91425"/>
                </a:tc>
                <a:tc>
                  <a:txBody>
                    <a:bodyPr/>
                    <a:lstStyle/>
                    <a:p>
                      <a:pPr indent="0" lvl="0" marL="0" rtl="0" algn="l">
                        <a:lnSpc>
                          <a:spcPct val="115000"/>
                        </a:lnSpc>
                        <a:spcBef>
                          <a:spcPts val="0"/>
                        </a:spcBef>
                        <a:spcAft>
                          <a:spcPts val="0"/>
                        </a:spcAft>
                        <a:buNone/>
                      </a:pPr>
                      <a:r>
                        <a:rPr lang="en" sz="800"/>
                        <a:t>FAO Penman- Monteith method</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Optimization</a:t>
                      </a:r>
                      <a:endParaRPr sz="800"/>
                    </a:p>
                  </a:txBody>
                  <a:tcPr marT="91425" marB="91425" marR="91425" marL="91425"/>
                </a:tc>
              </a:tr>
              <a:tr h="629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lnSpc>
                          <a:spcPct val="115000"/>
                        </a:lnSpc>
                        <a:spcBef>
                          <a:spcPts val="0"/>
                        </a:spcBef>
                        <a:spcAft>
                          <a:spcPts val="0"/>
                        </a:spcAft>
                        <a:buNone/>
                      </a:pPr>
                      <a:r>
                        <a:rPr b="1" lang="en" sz="800"/>
                        <a:t>ANN (multilayer neural model),</a:t>
                      </a:r>
                      <a:endParaRPr b="1" sz="800"/>
                    </a:p>
                    <a:p>
                      <a:pPr indent="0" lvl="0" marL="0" rtl="0" algn="l">
                        <a:lnSpc>
                          <a:spcPct val="115000"/>
                        </a:lnSpc>
                        <a:spcBef>
                          <a:spcPts val="0"/>
                        </a:spcBef>
                        <a:spcAft>
                          <a:spcPts val="0"/>
                        </a:spcAft>
                        <a:buNone/>
                      </a:pPr>
                      <a:r>
                        <a:rPr b="1" lang="en" sz="800"/>
                        <a:t>Levenberg Marquardt, Backpropagation</a:t>
                      </a:r>
                      <a:endParaRPr b="1" sz="800"/>
                    </a:p>
                  </a:txBody>
                  <a:tcPr marT="91425" marB="91425" marR="91425" marL="91425"/>
                </a:tc>
                <a:tc>
                  <a:txBody>
                    <a:bodyPr/>
                    <a:lstStyle/>
                    <a:p>
                      <a:pPr indent="0" lvl="0" marL="0" rtl="0" algn="l">
                        <a:lnSpc>
                          <a:spcPct val="115000"/>
                        </a:lnSpc>
                        <a:spcBef>
                          <a:spcPts val="0"/>
                        </a:spcBef>
                        <a:spcAft>
                          <a:spcPts val="0"/>
                        </a:spcAft>
                        <a:buNone/>
                      </a:pPr>
                      <a:r>
                        <a:rPr lang="en" sz="800"/>
                        <a:t>Penman–Monteith</a:t>
                      </a:r>
                      <a:endParaRPr sz="800"/>
                    </a:p>
                    <a:p>
                      <a:pPr indent="0" lvl="0" marL="0" rtl="0" algn="l">
                        <a:lnSpc>
                          <a:spcPct val="115000"/>
                        </a:lnSpc>
                        <a:spcBef>
                          <a:spcPts val="0"/>
                        </a:spcBef>
                        <a:spcAft>
                          <a:spcPts val="0"/>
                        </a:spcAft>
                        <a:buNone/>
                      </a:pPr>
                      <a:r>
                        <a:rPr lang="en" sz="800"/>
                        <a:t>method</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Evaporation decreased due to schedule and savings observed in water and electrical energy.</a:t>
                      </a:r>
                      <a:endParaRPr sz="1300"/>
                    </a:p>
                  </a:txBody>
                  <a:tcPr marT="91425" marB="91425" marR="91425" marL="91425"/>
                </a:tc>
              </a:tr>
              <a:tr h="602300">
                <a:tc>
                  <a:txBody>
                    <a:bodyPr/>
                    <a:lstStyle/>
                    <a:p>
                      <a:pPr indent="0" lvl="0" marL="0" rtl="0" algn="l">
                        <a:spcBef>
                          <a:spcPts val="0"/>
                        </a:spcBef>
                        <a:spcAft>
                          <a:spcPts val="0"/>
                        </a:spcAft>
                        <a:buNone/>
                      </a:pPr>
                      <a:r>
                        <a:rPr lang="en"/>
                        <a:t>5. </a:t>
                      </a:r>
                      <a:endParaRPr/>
                    </a:p>
                  </a:txBody>
                  <a:tcPr marT="91425" marB="91425" marR="91425" marL="91425"/>
                </a:tc>
                <a:tc>
                  <a:txBody>
                    <a:bodyPr/>
                    <a:lstStyle/>
                    <a:p>
                      <a:pPr indent="0" lvl="0" marL="0" rtl="0" algn="l">
                        <a:lnSpc>
                          <a:spcPct val="115000"/>
                        </a:lnSpc>
                        <a:spcBef>
                          <a:spcPts val="0"/>
                        </a:spcBef>
                        <a:spcAft>
                          <a:spcPts val="0"/>
                        </a:spcAft>
                        <a:buNone/>
                      </a:pPr>
                      <a:r>
                        <a:rPr b="1" lang="en" sz="800"/>
                        <a:t>Fuzzy Logic</a:t>
                      </a:r>
                      <a:endParaRPr b="1"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WSN, Zigbee</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Experimental results verification. Can be applied to home gardens and grass</a:t>
                      </a:r>
                      <a:endParaRPr sz="1300"/>
                    </a:p>
                  </a:txBody>
                  <a:tcPr marT="91425" marB="91425" marR="91425" marL="91425"/>
                </a:tc>
              </a:tr>
              <a:tr h="4820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lnSpc>
                          <a:spcPct val="115000"/>
                        </a:lnSpc>
                        <a:spcBef>
                          <a:spcPts val="0"/>
                        </a:spcBef>
                        <a:spcAft>
                          <a:spcPts val="0"/>
                        </a:spcAft>
                        <a:buNone/>
                      </a:pPr>
                      <a:r>
                        <a:rPr b="1" lang="en" sz="800"/>
                        <a:t>ANN</a:t>
                      </a:r>
                      <a:endParaRPr b="1"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Optimization of water resources in a smart farm.</a:t>
                      </a:r>
                      <a:endParaRPr sz="1300"/>
                    </a:p>
                  </a:txBody>
                  <a:tcPr marT="91425" marB="91425" marR="91425" marL="91425"/>
                </a:tc>
              </a:tr>
              <a:tr h="540825">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lnSpc>
                          <a:spcPct val="115000"/>
                        </a:lnSpc>
                        <a:spcBef>
                          <a:spcPts val="0"/>
                        </a:spcBef>
                        <a:spcAft>
                          <a:spcPts val="0"/>
                        </a:spcAft>
                        <a:buNone/>
                      </a:pPr>
                      <a:r>
                        <a:rPr b="1" lang="en" sz="800"/>
                        <a:t>Fuzzy Logic Controller</a:t>
                      </a:r>
                      <a:endParaRPr b="1" sz="1300"/>
                    </a:p>
                  </a:txBody>
                  <a:tcPr marT="91425" marB="91425" marR="91425" marL="91425"/>
                </a:tc>
                <a:tc>
                  <a:txBody>
                    <a:bodyPr/>
                    <a:lstStyle/>
                    <a:p>
                      <a:pPr indent="0" lvl="0" marL="0" rtl="0" algn="l">
                        <a:lnSpc>
                          <a:spcPct val="115000"/>
                        </a:lnSpc>
                        <a:spcBef>
                          <a:spcPts val="0"/>
                        </a:spcBef>
                        <a:spcAft>
                          <a:spcPts val="0"/>
                        </a:spcAft>
                        <a:buNone/>
                      </a:pPr>
                      <a:r>
                        <a:rPr lang="en" sz="800"/>
                        <a:t>Penman–Monteith method</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Wireless sensors</a:t>
                      </a:r>
                      <a:endParaRPr sz="800"/>
                    </a:p>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Drip irrigation prevents wastage of water and evaporation</a:t>
                      </a:r>
                      <a:endParaRPr sz="1300"/>
                    </a:p>
                  </a:txBody>
                  <a:tcPr marT="91425" marB="91425" marR="91425" marL="91425"/>
                </a:tc>
              </a:tr>
              <a:tr h="397250">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lnSpc>
                          <a:spcPct val="115000"/>
                        </a:lnSpc>
                        <a:spcBef>
                          <a:spcPts val="0"/>
                        </a:spcBef>
                        <a:spcAft>
                          <a:spcPts val="0"/>
                        </a:spcAft>
                        <a:buNone/>
                      </a:pPr>
                      <a:r>
                        <a:rPr b="1" lang="en" sz="800"/>
                        <a:t>Machine Learning algorithm</a:t>
                      </a:r>
                      <a:endParaRPr b="1" sz="1700"/>
                    </a:p>
                  </a:txBody>
                  <a:tcPr marT="91425" marB="91425" marR="91425" marL="91425"/>
                </a:tc>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Sensors, Zigbee, Arduino</a:t>
                      </a:r>
                      <a:endParaRPr sz="800"/>
                    </a:p>
                    <a:p>
                      <a:pPr indent="0" lvl="0" marL="0" rtl="0" algn="l">
                        <a:lnSpc>
                          <a:spcPct val="115000"/>
                        </a:lnSpc>
                        <a:spcBef>
                          <a:spcPts val="0"/>
                        </a:spcBef>
                        <a:spcAft>
                          <a:spcPts val="0"/>
                        </a:spcAft>
                        <a:buNone/>
                      </a:pPr>
                      <a:r>
                        <a:rPr lang="en" sz="800"/>
                        <a:t>microcontroller</a:t>
                      </a:r>
                      <a:endParaRPr sz="1300"/>
                    </a:p>
                  </a:txBody>
                  <a:tcPr marT="91425" marB="91425" marR="91425" marL="91425"/>
                </a:tc>
                <a:tc>
                  <a:txBody>
                    <a:bodyPr/>
                    <a:lstStyle/>
                    <a:p>
                      <a:pPr indent="0" lvl="0" marL="0" rtl="0" algn="l">
                        <a:lnSpc>
                          <a:spcPct val="115000"/>
                        </a:lnSpc>
                        <a:spcBef>
                          <a:spcPts val="0"/>
                        </a:spcBef>
                        <a:spcAft>
                          <a:spcPts val="0"/>
                        </a:spcAft>
                        <a:buNone/>
                      </a:pPr>
                      <a:r>
                        <a:rPr lang="en" sz="800"/>
                        <a:t>Prediction and tackles drought situations.</a:t>
                      </a:r>
                      <a:endParaRPr sz="1300"/>
                    </a:p>
                  </a:txBody>
                  <a:tcPr marT="91425" marB="91425" marR="91425" marL="91425"/>
                </a:tc>
              </a:tr>
            </a:tbl>
          </a:graphicData>
        </a:graphic>
      </p:graphicFrame>
      <p:sp>
        <p:nvSpPr>
          <p:cNvPr id="363" name="Google Shape;363;p58"/>
          <p:cNvSpPr txBox="1"/>
          <p:nvPr/>
        </p:nvSpPr>
        <p:spPr>
          <a:xfrm>
            <a:off x="71044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Abhik Naskar | 17CS30001</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ctrTitle"/>
          </p:nvPr>
        </p:nvSpPr>
        <p:spPr>
          <a:xfrm>
            <a:off x="1858703" y="1822833"/>
            <a:ext cx="5361300" cy="1448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AI in Weed Detection</a:t>
            </a:r>
            <a:endParaRPr/>
          </a:p>
          <a:p>
            <a:pPr indent="0" lvl="0" marL="0" rtl="0" algn="ctr">
              <a:lnSpc>
                <a:spcPct val="100000"/>
              </a:lnSpc>
              <a:spcBef>
                <a:spcPts val="0"/>
              </a:spcBef>
              <a:spcAft>
                <a:spcPts val="0"/>
              </a:spcAft>
              <a:buSzPts val="5200"/>
              <a:buNone/>
            </a:pPr>
            <a:r>
              <a:t/>
            </a:r>
            <a:endParaRPr/>
          </a:p>
        </p:txBody>
      </p:sp>
      <p:sp>
        <p:nvSpPr>
          <p:cNvPr id="369" name="Google Shape;369;p59"/>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a:t>
            </a:r>
            <a:r>
              <a:rPr lang="en" sz="1000">
                <a:solidFill>
                  <a:srgbClr val="FFFFFF"/>
                </a:solidFill>
                <a:latin typeface="Source Code Pro"/>
                <a:ea typeface="Source Code Pro"/>
                <a:cs typeface="Source Code Pro"/>
                <a:sym typeface="Source Code Pro"/>
              </a:rPr>
              <a:t>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Motivation</a:t>
            </a:r>
            <a:endParaRPr/>
          </a:p>
        </p:txBody>
      </p:sp>
      <p:sp>
        <p:nvSpPr>
          <p:cNvPr id="375" name="Google Shape;375;p6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In recent years, weeds have been responsible for most agricultural yield losses. To deal with this threat, farmers resort to spraying the fields uniformly with herbicides. This method not only requires huge quantities of herbicides but impacts the environment and human health. </a:t>
            </a:r>
            <a:endParaRPr/>
          </a:p>
          <a:p>
            <a:pPr indent="0" lvl="0" marL="0" rtl="0" algn="l">
              <a:lnSpc>
                <a:spcPct val="115000"/>
              </a:lnSpc>
              <a:spcBef>
                <a:spcPts val="1600"/>
              </a:spcBef>
              <a:spcAft>
                <a:spcPts val="1600"/>
              </a:spcAft>
              <a:buSzPts val="1800"/>
              <a:buNone/>
            </a:pPr>
            <a:r>
              <a:rPr lang="en"/>
              <a:t>One way to reduce the cost and </a:t>
            </a:r>
            <a:r>
              <a:rPr lang="en"/>
              <a:t>environmental</a:t>
            </a:r>
            <a:r>
              <a:rPr lang="en"/>
              <a:t> impact is to allocate the right doses of herbicide to the right place and the right time (precision agriculture).</a:t>
            </a:r>
            <a:endParaRPr/>
          </a:p>
        </p:txBody>
      </p:sp>
      <p:sp>
        <p:nvSpPr>
          <p:cNvPr id="376" name="Google Shape;376;p60"/>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Proposed method ( 3 steps )</a:t>
            </a:r>
            <a:endParaRPr/>
          </a:p>
        </p:txBody>
      </p:sp>
      <p:pic>
        <p:nvPicPr>
          <p:cNvPr id="382" name="Google Shape;382;p61"/>
          <p:cNvPicPr preferRelativeResize="0"/>
          <p:nvPr/>
        </p:nvPicPr>
        <p:blipFill rotWithShape="1">
          <a:blip r:embed="rId3">
            <a:alphaModFix/>
          </a:blip>
          <a:srcRect b="0" l="8236" r="13319" t="0"/>
          <a:stretch/>
        </p:blipFill>
        <p:spPr>
          <a:xfrm>
            <a:off x="492250" y="1498600"/>
            <a:ext cx="7172774" cy="3125951"/>
          </a:xfrm>
          <a:prstGeom prst="rect">
            <a:avLst/>
          </a:prstGeom>
          <a:noFill/>
          <a:ln>
            <a:noFill/>
          </a:ln>
        </p:spPr>
      </p:pic>
      <p:sp>
        <p:nvSpPr>
          <p:cNvPr id="383" name="Google Shape;383;p61"/>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2"/>
          <p:cNvSpPr txBox="1"/>
          <p:nvPr>
            <p:ph type="title"/>
          </p:nvPr>
        </p:nvSpPr>
        <p:spPr>
          <a:xfrm>
            <a:off x="819150" y="2529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 1 : Detection of Crop Lines </a:t>
            </a:r>
            <a:endParaRPr/>
          </a:p>
        </p:txBody>
      </p:sp>
      <p:pic>
        <p:nvPicPr>
          <p:cNvPr id="389" name="Google Shape;389;p62"/>
          <p:cNvPicPr preferRelativeResize="0"/>
          <p:nvPr/>
        </p:nvPicPr>
        <p:blipFill rotWithShape="1">
          <a:blip r:embed="rId3">
            <a:alphaModFix/>
          </a:blip>
          <a:srcRect b="11172" l="2949" r="4311" t="2342"/>
          <a:stretch/>
        </p:blipFill>
        <p:spPr>
          <a:xfrm>
            <a:off x="949150" y="944324"/>
            <a:ext cx="6655600" cy="3852425"/>
          </a:xfrm>
          <a:prstGeom prst="rect">
            <a:avLst/>
          </a:prstGeom>
          <a:noFill/>
          <a:ln>
            <a:noFill/>
          </a:ln>
        </p:spPr>
      </p:pic>
      <p:sp>
        <p:nvSpPr>
          <p:cNvPr id="390" name="Google Shape;390;p62"/>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738775" y="26295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 2 : Unsupervised Training Data Labelling</a:t>
            </a:r>
            <a:endParaRPr/>
          </a:p>
        </p:txBody>
      </p:sp>
      <p:pic>
        <p:nvPicPr>
          <p:cNvPr id="396" name="Google Shape;396;p63"/>
          <p:cNvPicPr preferRelativeResize="0"/>
          <p:nvPr/>
        </p:nvPicPr>
        <p:blipFill rotWithShape="1">
          <a:blip r:embed="rId3">
            <a:alphaModFix/>
          </a:blip>
          <a:srcRect b="0" l="0" r="0" t="0"/>
          <a:stretch/>
        </p:blipFill>
        <p:spPr>
          <a:xfrm>
            <a:off x="1315994" y="1373475"/>
            <a:ext cx="5527460" cy="3289997"/>
          </a:xfrm>
          <a:prstGeom prst="rect">
            <a:avLst/>
          </a:prstGeom>
          <a:noFill/>
          <a:ln>
            <a:noFill/>
          </a:ln>
        </p:spPr>
      </p:pic>
      <p:sp>
        <p:nvSpPr>
          <p:cNvPr id="397" name="Google Shape;397;p63"/>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4"/>
          <p:cNvSpPr txBox="1"/>
          <p:nvPr>
            <p:ph type="title"/>
          </p:nvPr>
        </p:nvSpPr>
        <p:spPr>
          <a:xfrm>
            <a:off x="819150" y="2629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Detection of Inter-row weeds</a:t>
            </a:r>
            <a:br>
              <a:rPr lang="en"/>
            </a:br>
            <a:endParaRPr/>
          </a:p>
        </p:txBody>
      </p:sp>
      <p:pic>
        <p:nvPicPr>
          <p:cNvPr id="403" name="Google Shape;403;p64"/>
          <p:cNvPicPr preferRelativeResize="0"/>
          <p:nvPr/>
        </p:nvPicPr>
        <p:blipFill rotWithShape="1">
          <a:blip r:embed="rId3">
            <a:alphaModFix/>
          </a:blip>
          <a:srcRect b="0" l="0" r="0" t="0"/>
          <a:stretch/>
        </p:blipFill>
        <p:spPr>
          <a:xfrm>
            <a:off x="949755" y="1047875"/>
            <a:ext cx="6819513" cy="3744819"/>
          </a:xfrm>
          <a:prstGeom prst="rect">
            <a:avLst/>
          </a:prstGeom>
          <a:noFill/>
          <a:ln>
            <a:noFill/>
          </a:ln>
        </p:spPr>
      </p:pic>
      <p:sp>
        <p:nvSpPr>
          <p:cNvPr id="404" name="Google Shape;404;p64"/>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547900" y="2529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Step 3 : Generate a deep learning model</a:t>
            </a:r>
            <a:endParaRPr/>
          </a:p>
        </p:txBody>
      </p:sp>
      <p:sp>
        <p:nvSpPr>
          <p:cNvPr id="410" name="Google Shape;410;p65"/>
          <p:cNvSpPr txBox="1"/>
          <p:nvPr>
            <p:ph idx="1" type="body"/>
          </p:nvPr>
        </p:nvSpPr>
        <p:spPr>
          <a:xfrm>
            <a:off x="648350" y="1106675"/>
            <a:ext cx="7505700" cy="244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ResNet18 Convolutional Neural Network</a:t>
            </a:r>
            <a:endParaRPr/>
          </a:p>
          <a:p>
            <a:pPr indent="-342900" lvl="0" marL="457200" rtl="0" algn="l">
              <a:lnSpc>
                <a:spcPct val="115000"/>
              </a:lnSpc>
              <a:spcBef>
                <a:spcPts val="0"/>
              </a:spcBef>
              <a:spcAft>
                <a:spcPts val="0"/>
              </a:spcAft>
              <a:buSzPts val="1800"/>
              <a:buChar char="●"/>
            </a:pPr>
            <a:r>
              <a:rPr lang="en"/>
              <a:t>Transfer Learning</a:t>
            </a:r>
            <a:endParaRPr/>
          </a:p>
        </p:txBody>
      </p:sp>
      <p:pic>
        <p:nvPicPr>
          <p:cNvPr descr="TBNet:Pulmonary Tuberculosis Diagnosing System using Deep Neural Networks" id="411" name="Google Shape;411;p65"/>
          <p:cNvPicPr preferRelativeResize="0"/>
          <p:nvPr/>
        </p:nvPicPr>
        <p:blipFill rotWithShape="1">
          <a:blip r:embed="rId3">
            <a:alphaModFix/>
          </a:blip>
          <a:srcRect b="0" l="0" r="0" t="0"/>
          <a:stretch/>
        </p:blipFill>
        <p:spPr>
          <a:xfrm>
            <a:off x="1352560" y="2111278"/>
            <a:ext cx="6438900" cy="2642802"/>
          </a:xfrm>
          <a:prstGeom prst="rect">
            <a:avLst/>
          </a:prstGeom>
          <a:noFill/>
          <a:ln>
            <a:noFill/>
          </a:ln>
        </p:spPr>
      </p:pic>
      <p:sp>
        <p:nvSpPr>
          <p:cNvPr id="412" name="Google Shape;412;p65"/>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6"/>
          <p:cNvSpPr txBox="1"/>
          <p:nvPr>
            <p:ph type="title"/>
          </p:nvPr>
        </p:nvSpPr>
        <p:spPr>
          <a:xfrm>
            <a:off x="738800" y="27297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Result and conclusions</a:t>
            </a:r>
            <a:endParaRPr/>
          </a:p>
        </p:txBody>
      </p:sp>
      <p:pic>
        <p:nvPicPr>
          <p:cNvPr id="418" name="Google Shape;418;p66"/>
          <p:cNvPicPr preferRelativeResize="0"/>
          <p:nvPr/>
        </p:nvPicPr>
        <p:blipFill rotWithShape="1">
          <a:blip r:embed="rId3">
            <a:alphaModFix/>
          </a:blip>
          <a:srcRect b="0" l="0" r="0" t="0"/>
          <a:stretch/>
        </p:blipFill>
        <p:spPr>
          <a:xfrm>
            <a:off x="1024676" y="863200"/>
            <a:ext cx="6401299" cy="4045375"/>
          </a:xfrm>
          <a:prstGeom prst="rect">
            <a:avLst/>
          </a:prstGeom>
          <a:noFill/>
          <a:ln>
            <a:noFill/>
          </a:ln>
        </p:spPr>
      </p:pic>
      <p:sp>
        <p:nvSpPr>
          <p:cNvPr id="419" name="Google Shape;419;p66"/>
          <p:cNvSpPr txBox="1"/>
          <p:nvPr/>
        </p:nvSpPr>
        <p:spPr>
          <a:xfrm>
            <a:off x="71806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Gurram Vasu | 17CS30014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ctrTitle"/>
          </p:nvPr>
        </p:nvSpPr>
        <p:spPr>
          <a:xfrm>
            <a:off x="534950" y="18468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AI Drones in Spray Control Systems</a:t>
            </a:r>
            <a:endParaRPr sz="4000"/>
          </a:p>
        </p:txBody>
      </p:sp>
      <p:sp>
        <p:nvSpPr>
          <p:cNvPr id="425" name="Google Shape;425;p67"/>
          <p:cNvSpPr txBox="1"/>
          <p:nvPr/>
        </p:nvSpPr>
        <p:spPr>
          <a:xfrm>
            <a:off x="6973394" y="-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Sahil Singh | 17CS10047</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9C86D"/>
                </a:solidFill>
              </a:rPr>
              <a:t>Contents</a:t>
            </a:r>
            <a:endParaRPr>
              <a:solidFill>
                <a:srgbClr val="89C86D"/>
              </a:solidFill>
            </a:endParaRPr>
          </a:p>
        </p:txBody>
      </p:sp>
      <p:sp>
        <p:nvSpPr>
          <p:cNvPr id="300" name="Google Shape;300;p5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a:solidFill>
                  <a:srgbClr val="434343"/>
                </a:solidFill>
              </a:rPr>
              <a:t>Introduction</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Importance of AI in Agriculture</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Robots in Agriculture</a:t>
            </a:r>
            <a:endParaRPr>
              <a:solidFill>
                <a:srgbClr val="434343"/>
              </a:solidFill>
            </a:endParaRPr>
          </a:p>
          <a:p>
            <a:pPr indent="-317500" lvl="1" marL="914400" rtl="0" algn="l">
              <a:spcBef>
                <a:spcPts val="0"/>
              </a:spcBef>
              <a:spcAft>
                <a:spcPts val="0"/>
              </a:spcAft>
              <a:buClr>
                <a:srgbClr val="434343"/>
              </a:buClr>
              <a:buSzPts val="1400"/>
              <a:buChar char="○"/>
            </a:pPr>
            <a:r>
              <a:rPr lang="en">
                <a:solidFill>
                  <a:srgbClr val="434343"/>
                </a:solidFill>
              </a:rPr>
              <a:t>Automated Irrigation Systems</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AI in Weed Detection</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Drones in Agriculture</a:t>
            </a:r>
            <a:endParaRPr>
              <a:solidFill>
                <a:srgbClr val="434343"/>
              </a:solidFill>
            </a:endParaRPr>
          </a:p>
          <a:p>
            <a:pPr indent="-317500" lvl="1" marL="914400" rtl="0" algn="l">
              <a:spcBef>
                <a:spcPts val="0"/>
              </a:spcBef>
              <a:spcAft>
                <a:spcPts val="0"/>
              </a:spcAft>
              <a:buClr>
                <a:srgbClr val="434343"/>
              </a:buClr>
              <a:buSzPts val="1400"/>
              <a:buChar char="○"/>
            </a:pPr>
            <a:r>
              <a:rPr lang="en">
                <a:solidFill>
                  <a:srgbClr val="434343"/>
                </a:solidFill>
              </a:rPr>
              <a:t>Crop Spraying</a:t>
            </a:r>
            <a:endParaRPr>
              <a:solidFill>
                <a:srgbClr val="434343"/>
              </a:solidFill>
            </a:endParaRPr>
          </a:p>
          <a:p>
            <a:pPr indent="-317500" lvl="1" marL="914400" rtl="0" algn="l">
              <a:spcBef>
                <a:spcPts val="0"/>
              </a:spcBef>
              <a:spcAft>
                <a:spcPts val="0"/>
              </a:spcAft>
              <a:buClr>
                <a:srgbClr val="434343"/>
              </a:buClr>
              <a:buSzPts val="1400"/>
              <a:buChar char="○"/>
            </a:pPr>
            <a:r>
              <a:rPr lang="en">
                <a:solidFill>
                  <a:srgbClr val="434343"/>
                </a:solidFill>
              </a:rPr>
              <a:t>Crop Monitoring</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Conclusion</a:t>
            </a:r>
            <a:endParaRPr>
              <a:solidFill>
                <a:srgbClr val="434343"/>
              </a:solidFill>
            </a:endParaRPr>
          </a:p>
          <a:p>
            <a:pPr indent="-342900" lvl="0" marL="457200" rtl="0" algn="l">
              <a:spcBef>
                <a:spcPts val="0"/>
              </a:spcBef>
              <a:spcAft>
                <a:spcPts val="0"/>
              </a:spcAft>
              <a:buClr>
                <a:srgbClr val="434343"/>
              </a:buClr>
              <a:buSzPts val="1800"/>
              <a:buChar char="●"/>
            </a:pPr>
            <a:r>
              <a:rPr lang="en">
                <a:solidFill>
                  <a:srgbClr val="434343"/>
                </a:solidFill>
              </a:rPr>
              <a:t>References</a:t>
            </a:r>
            <a:endParaRPr>
              <a:solidFill>
                <a:srgbClr val="434343"/>
              </a:solidFill>
            </a:endParaRPr>
          </a:p>
        </p:txBody>
      </p:sp>
      <p:pic>
        <p:nvPicPr>
          <p:cNvPr id="301" name="Google Shape;301;p50"/>
          <p:cNvPicPr preferRelativeResize="0"/>
          <p:nvPr/>
        </p:nvPicPr>
        <p:blipFill>
          <a:blip r:embed="rId3">
            <a:alphaModFix/>
          </a:blip>
          <a:stretch>
            <a:fillRect/>
          </a:stretch>
        </p:blipFill>
        <p:spPr>
          <a:xfrm>
            <a:off x="5310194" y="1471750"/>
            <a:ext cx="3605450" cy="2707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431" name="Google Shape;431;p68"/>
          <p:cNvSpPr txBox="1"/>
          <p:nvPr>
            <p:ph idx="1" type="body"/>
          </p:nvPr>
        </p:nvSpPr>
        <p:spPr>
          <a:xfrm>
            <a:off x="471900" y="193332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rates for drone systems are around 1-2L/ha, which is 25-50 times lower than conventional spray application systems</a:t>
            </a:r>
            <a:endParaRPr/>
          </a:p>
          <a:p>
            <a:pPr indent="0" lvl="0" marL="0" rtl="0" algn="l">
              <a:spcBef>
                <a:spcPts val="1600"/>
              </a:spcBef>
              <a:spcAft>
                <a:spcPts val="0"/>
              </a:spcAft>
              <a:buNone/>
            </a:pPr>
            <a:r>
              <a:rPr lang="en"/>
              <a:t>Manual pesticide spraying causes many harmful side effects to the person involved in the spraying process</a:t>
            </a:r>
            <a:endParaRPr/>
          </a:p>
          <a:p>
            <a:pPr indent="0" lvl="0" marL="0" rtl="0" algn="l">
              <a:spcBef>
                <a:spcPts val="1600"/>
              </a:spcBef>
              <a:spcAft>
                <a:spcPts val="1600"/>
              </a:spcAft>
              <a:buNone/>
            </a:pPr>
            <a:r>
              <a:t/>
            </a:r>
            <a:endParaRPr/>
          </a:p>
        </p:txBody>
      </p:sp>
      <p:sp>
        <p:nvSpPr>
          <p:cNvPr id="432" name="Google Shape;432;p68"/>
          <p:cNvSpPr txBox="1"/>
          <p:nvPr/>
        </p:nvSpPr>
        <p:spPr>
          <a:xfrm>
            <a:off x="6973394" y="-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Sahil Singh | 17CS10047</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438" name="Google Shape;438;p69"/>
          <p:cNvSpPr txBox="1"/>
          <p:nvPr>
            <p:ph idx="1" type="body"/>
          </p:nvPr>
        </p:nvSpPr>
        <p:spPr>
          <a:xfrm>
            <a:off x="471900" y="211142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To leverage drone technology fully as a spraying platform, the spraying needs to be paired and synchronized with imaging, processing &amp; automated analytic capabilities in order to address the affected areas with precision.</a:t>
            </a:r>
            <a:endParaRPr sz="1600"/>
          </a:p>
        </p:txBody>
      </p:sp>
      <p:sp>
        <p:nvSpPr>
          <p:cNvPr id="439" name="Google Shape;439;p69"/>
          <p:cNvSpPr txBox="1"/>
          <p:nvPr>
            <p:ph idx="2" type="body"/>
          </p:nvPr>
        </p:nvSpPr>
        <p:spPr>
          <a:xfrm>
            <a:off x="4658475" y="211142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Such an approach would lead not only to the improvement of dosage in the affected areas, but also leads to a reduction in the overall use of chemicals within the area.</a:t>
            </a:r>
            <a:endParaRPr sz="1600"/>
          </a:p>
        </p:txBody>
      </p:sp>
      <p:sp>
        <p:nvSpPr>
          <p:cNvPr id="440" name="Google Shape;440;p69"/>
          <p:cNvSpPr txBox="1"/>
          <p:nvPr/>
        </p:nvSpPr>
        <p:spPr>
          <a:xfrm>
            <a:off x="6973394" y="-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Sahil Singh | 17CS10047</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0"/>
          <p:cNvSpPr txBox="1"/>
          <p:nvPr>
            <p:ph type="title"/>
          </p:nvPr>
        </p:nvSpPr>
        <p:spPr>
          <a:xfrm>
            <a:off x="460950" y="559300"/>
            <a:ext cx="8222100" cy="767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2500"/>
              <a:t>Based on force required to atomize the shower liquid, sprayers are arranged into</a:t>
            </a:r>
            <a:endParaRPr sz="2500"/>
          </a:p>
        </p:txBody>
      </p:sp>
      <p:sp>
        <p:nvSpPr>
          <p:cNvPr id="446" name="Google Shape;446;p70"/>
          <p:cNvSpPr txBox="1"/>
          <p:nvPr>
            <p:ph idx="1" type="body"/>
          </p:nvPr>
        </p:nvSpPr>
        <p:spPr>
          <a:xfrm>
            <a:off x="471900" y="2148350"/>
            <a:ext cx="3999900" cy="2710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Hydraulic Energy Sprayer</a:t>
            </a:r>
            <a:endParaRPr sz="1900"/>
          </a:p>
          <a:p>
            <a:pPr indent="0" lvl="0" marL="0" rtl="0" algn="l">
              <a:spcBef>
                <a:spcPts val="1600"/>
              </a:spcBef>
              <a:spcAft>
                <a:spcPts val="0"/>
              </a:spcAft>
              <a:buNone/>
            </a:pPr>
            <a:r>
              <a:t/>
            </a:r>
            <a:endParaRPr sz="1900"/>
          </a:p>
          <a:p>
            <a:pPr indent="-349250" lvl="0" marL="457200" rtl="0" algn="l">
              <a:spcBef>
                <a:spcPts val="1600"/>
              </a:spcBef>
              <a:spcAft>
                <a:spcPts val="0"/>
              </a:spcAft>
              <a:buSzPts val="1900"/>
              <a:buChar char="●"/>
            </a:pPr>
            <a:r>
              <a:rPr lang="en" sz="1900"/>
              <a:t>Gaseous Energy Sprayer</a:t>
            </a:r>
            <a:endParaRPr sz="1900"/>
          </a:p>
        </p:txBody>
      </p:sp>
      <p:sp>
        <p:nvSpPr>
          <p:cNvPr id="447" name="Google Shape;447;p70"/>
          <p:cNvSpPr txBox="1"/>
          <p:nvPr>
            <p:ph idx="2" type="body"/>
          </p:nvPr>
        </p:nvSpPr>
        <p:spPr>
          <a:xfrm>
            <a:off x="4694100" y="2098500"/>
            <a:ext cx="3999900" cy="2710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Centrifugal Energy Sprayer</a:t>
            </a:r>
            <a:endParaRPr sz="1900"/>
          </a:p>
          <a:p>
            <a:pPr indent="0" lvl="0" marL="0" rtl="0" algn="l">
              <a:spcBef>
                <a:spcPts val="1600"/>
              </a:spcBef>
              <a:spcAft>
                <a:spcPts val="0"/>
              </a:spcAft>
              <a:buNone/>
            </a:pPr>
            <a:r>
              <a:t/>
            </a:r>
            <a:endParaRPr sz="1900"/>
          </a:p>
          <a:p>
            <a:pPr indent="-349250" lvl="0" marL="457200" rtl="0" algn="l">
              <a:spcBef>
                <a:spcPts val="1600"/>
              </a:spcBef>
              <a:spcAft>
                <a:spcPts val="0"/>
              </a:spcAft>
              <a:buSzPts val="1900"/>
              <a:buChar char="●"/>
            </a:pPr>
            <a:r>
              <a:rPr lang="en" sz="1900"/>
              <a:t>Kinetic Energy Sprayer</a:t>
            </a:r>
            <a:endParaRPr sz="1900"/>
          </a:p>
        </p:txBody>
      </p:sp>
      <p:sp>
        <p:nvSpPr>
          <p:cNvPr id="448" name="Google Shape;448;p70"/>
          <p:cNvSpPr txBox="1"/>
          <p:nvPr/>
        </p:nvSpPr>
        <p:spPr>
          <a:xfrm>
            <a:off x="6973394" y="-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Sahil Singh | 17CS10047</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0" y="1953525"/>
            <a:ext cx="33003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Spray Control System Architecture</a:t>
            </a:r>
            <a:endParaRPr/>
          </a:p>
        </p:txBody>
      </p:sp>
      <p:pic>
        <p:nvPicPr>
          <p:cNvPr id="454" name="Google Shape;454;p71"/>
          <p:cNvPicPr preferRelativeResize="0"/>
          <p:nvPr/>
        </p:nvPicPr>
        <p:blipFill>
          <a:blip r:embed="rId3">
            <a:alphaModFix/>
          </a:blip>
          <a:stretch>
            <a:fillRect/>
          </a:stretch>
        </p:blipFill>
        <p:spPr>
          <a:xfrm>
            <a:off x="3759650" y="479575"/>
            <a:ext cx="4344349" cy="4663925"/>
          </a:xfrm>
          <a:prstGeom prst="rect">
            <a:avLst/>
          </a:prstGeom>
          <a:noFill/>
          <a:ln>
            <a:noFill/>
          </a:ln>
        </p:spPr>
      </p:pic>
      <p:sp>
        <p:nvSpPr>
          <p:cNvPr id="455" name="Google Shape;455;p71"/>
          <p:cNvSpPr txBox="1"/>
          <p:nvPr/>
        </p:nvSpPr>
        <p:spPr>
          <a:xfrm>
            <a:off x="6973394" y="-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Sahil Singh </a:t>
            </a:r>
            <a:r>
              <a:rPr lang="en" sz="1000">
                <a:latin typeface="Source Code Pro"/>
                <a:ea typeface="Source Code Pro"/>
                <a:cs typeface="Source Code Pro"/>
                <a:sym typeface="Source Code Pro"/>
              </a:rPr>
              <a:t>| 17CS10047</a:t>
            </a:r>
            <a:endParaRPr sz="10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2"/>
          <p:cNvSpPr txBox="1"/>
          <p:nvPr>
            <p:ph type="ctrTitle"/>
          </p:nvPr>
        </p:nvSpPr>
        <p:spPr>
          <a:xfrm>
            <a:off x="557225" y="19740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Drones in Crop Monitoring</a:t>
            </a:r>
            <a:endParaRPr/>
          </a:p>
        </p:txBody>
      </p:sp>
      <p:sp>
        <p:nvSpPr>
          <p:cNvPr id="461" name="Google Shape;461;p72"/>
          <p:cNvSpPr txBox="1"/>
          <p:nvPr/>
        </p:nvSpPr>
        <p:spPr>
          <a:xfrm>
            <a:off x="7083019" y="-4285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Harshit Soora</a:t>
            </a:r>
            <a:r>
              <a:rPr lang="en" sz="1000">
                <a:solidFill>
                  <a:srgbClr val="FFFFFF"/>
                </a:solidFill>
                <a:latin typeface="Source Code Pro"/>
                <a:ea typeface="Source Code Pro"/>
                <a:cs typeface="Source Code Pro"/>
                <a:sym typeface="Source Code Pro"/>
              </a:rPr>
              <a:t> | 17CS10014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Intro</a:t>
            </a:r>
            <a:endParaRPr/>
          </a:p>
        </p:txBody>
      </p:sp>
      <p:sp>
        <p:nvSpPr>
          <p:cNvPr id="467" name="Google Shape;467;p73"/>
          <p:cNvSpPr txBox="1"/>
          <p:nvPr>
            <p:ph idx="1" type="body"/>
          </p:nvPr>
        </p:nvSpPr>
        <p:spPr>
          <a:xfrm>
            <a:off x="471900" y="1919075"/>
            <a:ext cx="8222100" cy="271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None/>
            </a:pPr>
            <a:r>
              <a:rPr lang="en"/>
              <a:t>A close eye on crop growth</a:t>
            </a:r>
            <a:endParaRPr/>
          </a:p>
          <a:p>
            <a:pPr indent="0" lvl="0" marL="0" rtl="0" algn="l">
              <a:lnSpc>
                <a:spcPct val="115000"/>
              </a:lnSpc>
              <a:spcBef>
                <a:spcPts val="1600"/>
              </a:spcBef>
              <a:spcAft>
                <a:spcPts val="0"/>
              </a:spcAft>
              <a:buSzPts val="1800"/>
              <a:buNone/>
            </a:pPr>
            <a:r>
              <a:rPr lang="en"/>
              <a:t>Spread Analysis</a:t>
            </a:r>
            <a:endParaRPr/>
          </a:p>
          <a:p>
            <a:pPr indent="0" lvl="0" marL="0" rtl="0" algn="l">
              <a:lnSpc>
                <a:spcPct val="115000"/>
              </a:lnSpc>
              <a:spcBef>
                <a:spcPts val="1600"/>
              </a:spcBef>
              <a:spcAft>
                <a:spcPts val="0"/>
              </a:spcAft>
              <a:buSzPts val="1800"/>
              <a:buNone/>
            </a:pPr>
            <a:r>
              <a:rPr lang="en"/>
              <a:t>Time and Resources</a:t>
            </a:r>
            <a:endParaRPr/>
          </a:p>
          <a:p>
            <a:pPr indent="0" lvl="0" marL="0" rtl="0" algn="l">
              <a:lnSpc>
                <a:spcPct val="115000"/>
              </a:lnSpc>
              <a:spcBef>
                <a:spcPts val="1600"/>
              </a:spcBef>
              <a:spcAft>
                <a:spcPts val="1600"/>
              </a:spcAft>
              <a:buSzPts val="1800"/>
              <a:buNone/>
            </a:pPr>
            <a:r>
              <a:rPr lang="en"/>
              <a:t>Future Planning</a:t>
            </a:r>
            <a:endParaRPr/>
          </a:p>
        </p:txBody>
      </p:sp>
      <p:sp>
        <p:nvSpPr>
          <p:cNvPr id="468" name="Google Shape;468;p73"/>
          <p:cNvSpPr txBox="1"/>
          <p:nvPr/>
        </p:nvSpPr>
        <p:spPr>
          <a:xfrm>
            <a:off x="7083019" y="-4285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Harshit Soora | 17CS10014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Yield Mapping and Monitoring</a:t>
            </a:r>
            <a:endParaRPr/>
          </a:p>
        </p:txBody>
      </p:sp>
      <p:sp>
        <p:nvSpPr>
          <p:cNvPr id="474" name="Google Shape;474;p7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A drone with a microcontroller to manage two Cameras one RGB and other sensitive to Infrared</a:t>
            </a:r>
            <a:endParaRPr/>
          </a:p>
          <a:p>
            <a:pPr indent="0" lvl="0" marL="0" rtl="0" algn="l">
              <a:lnSpc>
                <a:spcPct val="115000"/>
              </a:lnSpc>
              <a:spcBef>
                <a:spcPts val="1600"/>
              </a:spcBef>
              <a:spcAft>
                <a:spcPts val="1600"/>
              </a:spcAft>
              <a:buSzPts val="1400"/>
              <a:buNone/>
            </a:pPr>
            <a:r>
              <a:rPr lang="en"/>
              <a:t>These assist farmer in maximising their harvest by detecting problems early, and managing the crops by passing above captured data to detect Pests and Water Shortage</a:t>
            </a:r>
            <a:endParaRPr/>
          </a:p>
        </p:txBody>
      </p:sp>
      <p:sp>
        <p:nvSpPr>
          <p:cNvPr id="475" name="Google Shape;475;p7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Technologies Incorporated in Harvesting</a:t>
            </a:r>
            <a:endParaRPr b="1"/>
          </a:p>
          <a:p>
            <a:pPr indent="0" lvl="0" marL="0" rtl="0" algn="l">
              <a:lnSpc>
                <a:spcPct val="115000"/>
              </a:lnSpc>
              <a:spcBef>
                <a:spcPts val="1600"/>
              </a:spcBef>
              <a:spcAft>
                <a:spcPts val="0"/>
              </a:spcAft>
              <a:buSzPts val="1400"/>
              <a:buNone/>
            </a:pPr>
            <a:r>
              <a:rPr lang="en"/>
              <a:t>Grain Flow Sensor</a:t>
            </a:r>
            <a:endParaRPr/>
          </a:p>
          <a:p>
            <a:pPr indent="0" lvl="0" marL="0" rtl="0" algn="l">
              <a:lnSpc>
                <a:spcPct val="115000"/>
              </a:lnSpc>
              <a:spcBef>
                <a:spcPts val="1600"/>
              </a:spcBef>
              <a:spcAft>
                <a:spcPts val="0"/>
              </a:spcAft>
              <a:buSzPts val="1400"/>
              <a:buNone/>
            </a:pPr>
            <a:r>
              <a:rPr lang="en"/>
              <a:t>Grain Moisture Content Sensor</a:t>
            </a:r>
            <a:endParaRPr/>
          </a:p>
          <a:p>
            <a:pPr indent="0" lvl="0" marL="0" rtl="0" algn="l">
              <a:lnSpc>
                <a:spcPct val="115000"/>
              </a:lnSpc>
              <a:spcBef>
                <a:spcPts val="1600"/>
              </a:spcBef>
              <a:spcAft>
                <a:spcPts val="0"/>
              </a:spcAft>
              <a:buSzPts val="1400"/>
              <a:buNone/>
            </a:pPr>
            <a:r>
              <a:rPr lang="en"/>
              <a:t>GPS Receiver and Odometer</a:t>
            </a:r>
            <a:endParaRPr/>
          </a:p>
          <a:p>
            <a:pPr indent="0" lvl="0" marL="0" rtl="0" algn="l">
              <a:lnSpc>
                <a:spcPct val="115000"/>
              </a:lnSpc>
              <a:spcBef>
                <a:spcPts val="1600"/>
              </a:spcBef>
              <a:spcAft>
                <a:spcPts val="0"/>
              </a:spcAft>
              <a:buSzPts val="1400"/>
              <a:buNone/>
            </a:pPr>
            <a:r>
              <a:rPr lang="en"/>
              <a:t>Header Position Sensor</a:t>
            </a:r>
            <a:endParaRPr/>
          </a:p>
          <a:p>
            <a:pPr indent="0" lvl="0" marL="0" rtl="0" algn="l">
              <a:lnSpc>
                <a:spcPct val="115000"/>
              </a:lnSpc>
              <a:spcBef>
                <a:spcPts val="1600"/>
              </a:spcBef>
              <a:spcAft>
                <a:spcPts val="1600"/>
              </a:spcAft>
              <a:buSzPts val="1400"/>
              <a:buNone/>
            </a:pPr>
            <a:r>
              <a:t/>
            </a:r>
            <a:endParaRPr/>
          </a:p>
        </p:txBody>
      </p:sp>
      <p:sp>
        <p:nvSpPr>
          <p:cNvPr id="476" name="Google Shape;476;p74"/>
          <p:cNvSpPr txBox="1"/>
          <p:nvPr/>
        </p:nvSpPr>
        <p:spPr>
          <a:xfrm>
            <a:off x="7083019" y="-4285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Harshit Soora | 17CS10014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Yield Calculation and Calibration</a:t>
            </a:r>
            <a:endParaRPr/>
          </a:p>
        </p:txBody>
      </p:sp>
      <p:sp>
        <p:nvSpPr>
          <p:cNvPr id="482" name="Google Shape;482;p75"/>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Yield is characterized as harvest weight (lbs for cotton) or volume (grains) reaped per unit region, which is in a roundabout way estimated by the yield sensor </a:t>
            </a:r>
            <a:endParaRPr/>
          </a:p>
          <a:p>
            <a:pPr indent="0" lvl="0" marL="0" rtl="0" algn="l">
              <a:lnSpc>
                <a:spcPct val="115000"/>
              </a:lnSpc>
              <a:spcBef>
                <a:spcPts val="1600"/>
              </a:spcBef>
              <a:spcAft>
                <a:spcPts val="0"/>
              </a:spcAft>
              <a:buSzPts val="1400"/>
              <a:buNone/>
            </a:pPr>
            <a:r>
              <a:rPr b="1" lang="en"/>
              <a:t>Stream rate/(speed x swath width)</a:t>
            </a:r>
            <a:endParaRPr b="1"/>
          </a:p>
          <a:p>
            <a:pPr indent="0" lvl="0" marL="0" rtl="0" algn="l">
              <a:lnSpc>
                <a:spcPct val="115000"/>
              </a:lnSpc>
              <a:spcBef>
                <a:spcPts val="1600"/>
              </a:spcBef>
              <a:spcAft>
                <a:spcPts val="0"/>
              </a:spcAft>
              <a:buSzPts val="1400"/>
              <a:buNone/>
            </a:pPr>
            <a:r>
              <a:rPr lang="en"/>
              <a:t>Yield stream rate is commonly determined each 1–2 s during collecting</a:t>
            </a:r>
            <a:endParaRPr/>
          </a:p>
          <a:p>
            <a:pPr indent="0" lvl="0" marL="0" rtl="0" algn="l">
              <a:lnSpc>
                <a:spcPct val="115000"/>
              </a:lnSpc>
              <a:spcBef>
                <a:spcPts val="1600"/>
              </a:spcBef>
              <a:spcAft>
                <a:spcPts val="0"/>
              </a:spcAft>
              <a:buSzPts val="1400"/>
              <a:buNone/>
            </a:pPr>
            <a:r>
              <a:t/>
            </a:r>
            <a:endParaRPr/>
          </a:p>
          <a:p>
            <a:pPr indent="0" lvl="0" marL="0" rtl="0" algn="l">
              <a:lnSpc>
                <a:spcPct val="115000"/>
              </a:lnSpc>
              <a:spcBef>
                <a:spcPts val="1600"/>
              </a:spcBef>
              <a:spcAft>
                <a:spcPts val="1600"/>
              </a:spcAft>
              <a:buSzPts val="1400"/>
              <a:buNone/>
            </a:pPr>
            <a:r>
              <a:t/>
            </a:r>
            <a:endParaRPr/>
          </a:p>
        </p:txBody>
      </p:sp>
      <p:sp>
        <p:nvSpPr>
          <p:cNvPr id="483" name="Google Shape;483;p75"/>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t>Further Steps</a:t>
            </a:r>
            <a:endParaRPr b="1"/>
          </a:p>
          <a:p>
            <a:pPr indent="0" lvl="0" marL="0" rtl="0" algn="l">
              <a:lnSpc>
                <a:spcPct val="115000"/>
              </a:lnSpc>
              <a:spcBef>
                <a:spcPts val="1600"/>
              </a:spcBef>
              <a:spcAft>
                <a:spcPts val="0"/>
              </a:spcAft>
              <a:buSzPts val="1400"/>
              <a:buNone/>
            </a:pPr>
            <a:r>
              <a:rPr lang="en"/>
              <a:t>Data  Transfer and Storage</a:t>
            </a:r>
            <a:endParaRPr/>
          </a:p>
          <a:p>
            <a:pPr indent="0" lvl="0" marL="0" rtl="0" algn="l">
              <a:lnSpc>
                <a:spcPct val="115000"/>
              </a:lnSpc>
              <a:spcBef>
                <a:spcPts val="1600"/>
              </a:spcBef>
              <a:spcAft>
                <a:spcPts val="0"/>
              </a:spcAft>
              <a:buSzPts val="1400"/>
              <a:buNone/>
            </a:pPr>
            <a:r>
              <a:rPr lang="en"/>
              <a:t>Match it with collected from Drone</a:t>
            </a:r>
            <a:endParaRPr/>
          </a:p>
          <a:p>
            <a:pPr indent="0" lvl="0" marL="0" rtl="0" algn="l">
              <a:lnSpc>
                <a:spcPct val="115000"/>
              </a:lnSpc>
              <a:spcBef>
                <a:spcPts val="1600"/>
              </a:spcBef>
              <a:spcAft>
                <a:spcPts val="0"/>
              </a:spcAft>
              <a:buSzPts val="1400"/>
              <a:buNone/>
            </a:pPr>
            <a:r>
              <a:rPr lang="en"/>
              <a:t>Machine Learning to Train and Test</a:t>
            </a:r>
            <a:endParaRPr/>
          </a:p>
          <a:p>
            <a:pPr indent="0" lvl="0" marL="0" rtl="0" algn="l">
              <a:lnSpc>
                <a:spcPct val="115000"/>
              </a:lnSpc>
              <a:spcBef>
                <a:spcPts val="1600"/>
              </a:spcBef>
              <a:spcAft>
                <a:spcPts val="0"/>
              </a:spcAft>
              <a:buSzPts val="1400"/>
              <a:buNone/>
            </a:pPr>
            <a:r>
              <a:rPr lang="en"/>
              <a:t>Prediction for Next Year</a:t>
            </a:r>
            <a:endParaRPr/>
          </a:p>
          <a:p>
            <a:pPr indent="0" lvl="0" marL="0" rtl="0" algn="l">
              <a:lnSpc>
                <a:spcPct val="115000"/>
              </a:lnSpc>
              <a:spcBef>
                <a:spcPts val="1600"/>
              </a:spcBef>
              <a:spcAft>
                <a:spcPts val="1600"/>
              </a:spcAft>
              <a:buSzPts val="1400"/>
              <a:buNone/>
            </a:pPr>
            <a:r>
              <a:t/>
            </a:r>
            <a:endParaRPr/>
          </a:p>
        </p:txBody>
      </p:sp>
      <p:sp>
        <p:nvSpPr>
          <p:cNvPr id="484" name="Google Shape;484;p75"/>
          <p:cNvSpPr txBox="1"/>
          <p:nvPr/>
        </p:nvSpPr>
        <p:spPr>
          <a:xfrm>
            <a:off x="7083019" y="-4285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Harshit Soora | 17CS10014</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6"/>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Yield Maps</a:t>
            </a:r>
            <a:endParaRPr/>
          </a:p>
        </p:txBody>
      </p:sp>
      <p:sp>
        <p:nvSpPr>
          <p:cNvPr id="490" name="Google Shape;490;p76"/>
          <p:cNvSpPr txBox="1"/>
          <p:nvPr>
            <p:ph idx="1" type="body"/>
          </p:nvPr>
        </p:nvSpPr>
        <p:spPr>
          <a:xfrm>
            <a:off x="226075" y="1499650"/>
            <a:ext cx="2808000" cy="31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t/>
            </a:r>
            <a:endParaRPr/>
          </a:p>
          <a:p>
            <a:pPr indent="0" lvl="0" marL="0" rtl="0" algn="l">
              <a:lnSpc>
                <a:spcPct val="115000"/>
              </a:lnSpc>
              <a:spcBef>
                <a:spcPts val="1600"/>
              </a:spcBef>
              <a:spcAft>
                <a:spcPts val="0"/>
              </a:spcAft>
              <a:buSzPts val="1200"/>
              <a:buNone/>
            </a:pPr>
            <a:r>
              <a:rPr lang="en" sz="1400"/>
              <a:t>Geographical Information System </a:t>
            </a:r>
            <a:endParaRPr sz="1400"/>
          </a:p>
          <a:p>
            <a:pPr indent="0" lvl="0" marL="0" rtl="0" algn="l">
              <a:lnSpc>
                <a:spcPct val="115000"/>
              </a:lnSpc>
              <a:spcBef>
                <a:spcPts val="1600"/>
              </a:spcBef>
              <a:spcAft>
                <a:spcPts val="1600"/>
              </a:spcAft>
              <a:buSzPts val="1200"/>
              <a:buNone/>
            </a:pPr>
            <a:r>
              <a:rPr lang="en" sz="1400"/>
              <a:t>The yield determined at each field areas can be shown as--</a:t>
            </a:r>
            <a:endParaRPr sz="1400"/>
          </a:p>
        </p:txBody>
      </p:sp>
      <p:pic>
        <p:nvPicPr>
          <p:cNvPr id="491" name="Google Shape;491;p76"/>
          <p:cNvPicPr preferRelativeResize="0"/>
          <p:nvPr/>
        </p:nvPicPr>
        <p:blipFill rotWithShape="1">
          <a:blip r:embed="rId3">
            <a:alphaModFix/>
          </a:blip>
          <a:srcRect b="0" l="0" r="0" t="0"/>
          <a:stretch/>
        </p:blipFill>
        <p:spPr>
          <a:xfrm>
            <a:off x="3800775" y="0"/>
            <a:ext cx="5343226" cy="5143520"/>
          </a:xfrm>
          <a:prstGeom prst="rect">
            <a:avLst/>
          </a:prstGeom>
          <a:noFill/>
          <a:ln>
            <a:noFill/>
          </a:ln>
        </p:spPr>
      </p:pic>
      <p:pic>
        <p:nvPicPr>
          <p:cNvPr id="492" name="Google Shape;492;p76"/>
          <p:cNvPicPr preferRelativeResize="0"/>
          <p:nvPr/>
        </p:nvPicPr>
        <p:blipFill rotWithShape="1">
          <a:blip r:embed="rId4">
            <a:alphaModFix/>
          </a:blip>
          <a:srcRect b="0" l="16382" r="17015" t="0"/>
          <a:stretch/>
        </p:blipFill>
        <p:spPr>
          <a:xfrm>
            <a:off x="3282375" y="518850"/>
            <a:ext cx="1804725" cy="2808625"/>
          </a:xfrm>
          <a:prstGeom prst="rect">
            <a:avLst/>
          </a:prstGeom>
          <a:noFill/>
          <a:ln>
            <a:noFill/>
          </a:ln>
        </p:spPr>
      </p:pic>
      <p:pic>
        <p:nvPicPr>
          <p:cNvPr id="493" name="Google Shape;493;p76"/>
          <p:cNvPicPr preferRelativeResize="0"/>
          <p:nvPr/>
        </p:nvPicPr>
        <p:blipFill rotWithShape="1">
          <a:blip r:embed="rId5">
            <a:alphaModFix/>
          </a:blip>
          <a:srcRect b="27452" l="22370" r="18787" t="26219"/>
          <a:stretch/>
        </p:blipFill>
        <p:spPr>
          <a:xfrm>
            <a:off x="3282375" y="4372450"/>
            <a:ext cx="1962650" cy="771050"/>
          </a:xfrm>
          <a:prstGeom prst="rect">
            <a:avLst/>
          </a:prstGeom>
          <a:noFill/>
          <a:ln>
            <a:noFill/>
          </a:ln>
        </p:spPr>
      </p:pic>
      <p:sp>
        <p:nvSpPr>
          <p:cNvPr id="494" name="Google Shape;494;p76"/>
          <p:cNvSpPr txBox="1"/>
          <p:nvPr/>
        </p:nvSpPr>
        <p:spPr>
          <a:xfrm>
            <a:off x="7083019" y="-42853"/>
            <a:ext cx="21216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Harshit Soora | 17CS10014</a:t>
            </a:r>
            <a:endParaRPr sz="1000">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9C86D"/>
                </a:solidFill>
              </a:rPr>
              <a:t>CONCLUSION</a:t>
            </a:r>
            <a:endParaRPr>
              <a:solidFill>
                <a:srgbClr val="89C86D"/>
              </a:solidFill>
            </a:endParaRPr>
          </a:p>
        </p:txBody>
      </p:sp>
      <p:sp>
        <p:nvSpPr>
          <p:cNvPr id="500" name="Google Shape;500;p7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AI can be appropriate and efficacious in agriculture sector as it optimises the resource use and efficiency.</a:t>
            </a:r>
            <a:endParaRPr/>
          </a:p>
          <a:p>
            <a:pPr indent="-342900" lvl="0" marL="457200" rtl="0" algn="l">
              <a:spcBef>
                <a:spcPts val="1000"/>
              </a:spcBef>
              <a:spcAft>
                <a:spcPts val="0"/>
              </a:spcAft>
              <a:buSzPts val="1800"/>
              <a:buChar char="●"/>
            </a:pPr>
            <a:r>
              <a:rPr lang="en"/>
              <a:t>It solves the scarcity of resources and labour to a large extent. Adoption of AI is quite useful in agriculture.  </a:t>
            </a:r>
            <a:endParaRPr/>
          </a:p>
          <a:p>
            <a:pPr indent="-342900" lvl="0" marL="457200" rtl="0" algn="l">
              <a:spcBef>
                <a:spcPts val="1000"/>
              </a:spcBef>
              <a:spcAft>
                <a:spcPts val="0"/>
              </a:spcAft>
              <a:buSzPts val="1800"/>
              <a:buChar char="●"/>
            </a:pPr>
            <a:r>
              <a:rPr lang="en"/>
              <a:t>Artificial intelligence can be technological revolution and boom in agriculture to feed the increasing human population of world.</a:t>
            </a:r>
            <a:endParaRPr/>
          </a:p>
          <a:p>
            <a:pPr indent="-342900" lvl="0" marL="457200" rtl="0" algn="l">
              <a:spcBef>
                <a:spcPts val="1000"/>
              </a:spcBef>
              <a:spcAft>
                <a:spcPts val="1000"/>
              </a:spcAft>
              <a:buSzPts val="1800"/>
              <a:buChar char="●"/>
            </a:pPr>
            <a:r>
              <a:rPr lang="en"/>
              <a:t>Artificial intelligence will complement and challenge to make right decision by farmers. </a:t>
            </a:r>
            <a:endParaRPr/>
          </a:p>
        </p:txBody>
      </p:sp>
      <p:sp>
        <p:nvSpPr>
          <p:cNvPr id="501" name="Google Shape;501;p77"/>
          <p:cNvSpPr txBox="1"/>
          <p:nvPr/>
        </p:nvSpPr>
        <p:spPr>
          <a:xfrm>
            <a:off x="6875850" y="-65475"/>
            <a:ext cx="2325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Anshul Choudhary | 17CS10005</a:t>
            </a:r>
            <a:endParaRPr sz="100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AA84F"/>
                </a:solidFill>
              </a:rPr>
              <a:t>INTRODUCTION</a:t>
            </a:r>
            <a:endParaRPr>
              <a:solidFill>
                <a:srgbClr val="6AA84F"/>
              </a:solidFill>
            </a:endParaRPr>
          </a:p>
        </p:txBody>
      </p:sp>
      <p:sp>
        <p:nvSpPr>
          <p:cNvPr id="307" name="Google Shape;307;p51"/>
          <p:cNvSpPr txBox="1"/>
          <p:nvPr>
            <p:ph idx="1" type="body"/>
          </p:nvPr>
        </p:nvSpPr>
        <p:spPr>
          <a:xfrm>
            <a:off x="311700" y="1228675"/>
            <a:ext cx="87027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Artificial Intelligence is a branch of computer science dealing with the simulation of intelligent behavior in computers.</a:t>
            </a:r>
            <a:endParaRPr/>
          </a:p>
          <a:p>
            <a:pPr indent="-342900" lvl="0" marL="457200" rtl="0" algn="l">
              <a:spcBef>
                <a:spcPts val="1000"/>
              </a:spcBef>
              <a:spcAft>
                <a:spcPts val="0"/>
              </a:spcAft>
              <a:buSzPts val="1800"/>
              <a:buChar char="●"/>
            </a:pPr>
            <a:r>
              <a:rPr lang="en"/>
              <a:t>Compared to the other industries, the agriculture sector has been slow to implement and take advantage of the variety of technologies.</a:t>
            </a:r>
            <a:endParaRPr/>
          </a:p>
          <a:p>
            <a:pPr indent="-342900" lvl="0" marL="457200" rtl="0" algn="l">
              <a:spcBef>
                <a:spcPts val="1000"/>
              </a:spcBef>
              <a:spcAft>
                <a:spcPts val="0"/>
              </a:spcAft>
              <a:buSzPts val="1800"/>
              <a:buChar char="●"/>
            </a:pPr>
            <a:r>
              <a:rPr lang="en"/>
              <a:t>Poor infrastructure and heavy regulatory burdens have raised the costs for food systems.</a:t>
            </a:r>
            <a:endParaRPr/>
          </a:p>
        </p:txBody>
      </p:sp>
      <p:sp>
        <p:nvSpPr>
          <p:cNvPr id="308" name="Google Shape;308;p51"/>
          <p:cNvSpPr txBox="1"/>
          <p:nvPr/>
        </p:nvSpPr>
        <p:spPr>
          <a:xfrm>
            <a:off x="6875850" y="-65475"/>
            <a:ext cx="2325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Anshul Choudhary | 17CS10005</a:t>
            </a:r>
            <a:endParaRPr sz="1000">
              <a:latin typeface="Source Code Pro"/>
              <a:ea typeface="Source Code Pro"/>
              <a:cs typeface="Source Code Pro"/>
              <a:sym typeface="Source Code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9C86D"/>
                </a:solidFill>
              </a:rPr>
              <a:t>References</a:t>
            </a:r>
            <a:endParaRPr>
              <a:solidFill>
                <a:srgbClr val="89C86D"/>
              </a:solidFill>
            </a:endParaRPr>
          </a:p>
        </p:txBody>
      </p:sp>
      <p:sp>
        <p:nvSpPr>
          <p:cNvPr id="507" name="Google Shape;507;p78"/>
          <p:cNvSpPr txBox="1"/>
          <p:nvPr>
            <p:ph idx="1" type="body"/>
          </p:nvPr>
        </p:nvSpPr>
        <p:spPr>
          <a:xfrm>
            <a:off x="311700" y="1228675"/>
            <a:ext cx="8520600" cy="381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Tanha Talaviya, Dhara Shah, Nivedita Patel, Hiteshri Yagnik, Manan Shah. Implementation of artificial intelligence in agriculture for optimisation of irrigation and application of pesticides and herbicides. </a:t>
            </a:r>
            <a:r>
              <a:rPr lang="en" sz="1400" u="sng">
                <a:solidFill>
                  <a:schemeClr val="hlink"/>
                </a:solidFill>
                <a:hlinkClick r:id="rId3"/>
              </a:rPr>
              <a:t>https://doi.org/10.1016/j.aiia.2020.04.002</a:t>
            </a:r>
            <a:endParaRPr sz="1400"/>
          </a:p>
          <a:p>
            <a:pPr indent="-317500" lvl="0" marL="457200" rtl="0" algn="l">
              <a:spcBef>
                <a:spcPts val="0"/>
              </a:spcBef>
              <a:spcAft>
                <a:spcPts val="0"/>
              </a:spcAft>
              <a:buSzPts val="1400"/>
              <a:buAutoNum type="arabicPeriod"/>
            </a:pPr>
            <a:r>
              <a:rPr lang="en" sz="1400"/>
              <a:t>The future of food and agriculture: Trends and challenges - Food and Agriculture Organization of the United Nations, ISSN 2522-722X, Rome, 2017</a:t>
            </a:r>
            <a:endParaRPr sz="1400"/>
          </a:p>
          <a:p>
            <a:pPr indent="-317500" lvl="0" marL="457200" rtl="0" algn="l">
              <a:spcBef>
                <a:spcPts val="0"/>
              </a:spcBef>
              <a:spcAft>
                <a:spcPts val="0"/>
              </a:spcAft>
              <a:buSzPts val="1400"/>
              <a:buAutoNum type="arabicPeriod"/>
            </a:pPr>
            <a:r>
              <a:rPr lang="en" sz="1400"/>
              <a:t>Journal - Artificial Intelligence in Agriculture (Science Direct). https://www.sciencedirect.com/journal/artificial-intelligence-in-agriculture</a:t>
            </a:r>
            <a:endParaRPr sz="1400"/>
          </a:p>
          <a:p>
            <a:pPr indent="-317500" lvl="0" marL="457200" rtl="0" algn="l">
              <a:spcBef>
                <a:spcPts val="0"/>
              </a:spcBef>
              <a:spcAft>
                <a:spcPts val="0"/>
              </a:spcAft>
              <a:buSzPts val="1400"/>
              <a:buAutoNum type="arabicPeriod"/>
            </a:pPr>
            <a:r>
              <a:rPr lang="en" sz="1400"/>
              <a:t>Artificial Intelligence in Agriculture - Dhaval Jadav. </a:t>
            </a:r>
            <a:r>
              <a:rPr lang="en" sz="1400" u="sng">
                <a:solidFill>
                  <a:schemeClr val="hlink"/>
                </a:solidFill>
                <a:hlinkClick r:id="rId4"/>
              </a:rPr>
              <a:t>https://medium.com/datadriveninvestor/artificial-intelligence-in-agriculture-62f71f8f6ae6</a:t>
            </a:r>
            <a:r>
              <a:rPr lang="en" sz="1400"/>
              <a:t>.</a:t>
            </a:r>
            <a:endParaRPr sz="1400"/>
          </a:p>
          <a:p>
            <a:pPr indent="-317500" lvl="0" marL="457200" rtl="0" algn="l">
              <a:spcBef>
                <a:spcPts val="0"/>
              </a:spcBef>
              <a:spcAft>
                <a:spcPts val="0"/>
              </a:spcAft>
              <a:buSzPts val="1400"/>
              <a:buAutoNum type="arabicPeriod"/>
            </a:pPr>
            <a:r>
              <a:rPr lang="en" sz="1400"/>
              <a:t>Develop an unmanned aerial vehicle based automatic aerial spraying system. </a:t>
            </a:r>
            <a:r>
              <a:rPr lang="en" sz="1400" u="sng">
                <a:solidFill>
                  <a:schemeClr val="hlink"/>
                </a:solidFill>
                <a:hlinkClick r:id="rId5"/>
              </a:rPr>
              <a:t>http://dx.doi.org/10.1016/j.compag.2016.07.022</a:t>
            </a:r>
            <a:endParaRPr sz="1400"/>
          </a:p>
        </p:txBody>
      </p:sp>
      <p:sp>
        <p:nvSpPr>
          <p:cNvPr id="508" name="Google Shape;508;p78"/>
          <p:cNvSpPr txBox="1"/>
          <p:nvPr/>
        </p:nvSpPr>
        <p:spPr>
          <a:xfrm>
            <a:off x="6875850" y="-65475"/>
            <a:ext cx="2325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Anshul Choudhary | 17CS10005</a:t>
            </a:r>
            <a:endParaRPr sz="1000">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9"/>
          <p:cNvSpPr txBox="1"/>
          <p:nvPr>
            <p:ph type="title"/>
          </p:nvPr>
        </p:nvSpPr>
        <p:spPr>
          <a:xfrm>
            <a:off x="311700" y="292850"/>
            <a:ext cx="8520600" cy="454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9C86D"/>
                </a:solidFill>
              </a:rPr>
              <a:t>THANK YOU</a:t>
            </a:r>
            <a:endParaRPr>
              <a:solidFill>
                <a:srgbClr val="89C86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9C86D"/>
                </a:solidFill>
              </a:rPr>
              <a:t>GREEN REVOLUTION</a:t>
            </a:r>
            <a:endParaRPr>
              <a:solidFill>
                <a:srgbClr val="89C86D"/>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4" name="Google Shape;314;p5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global population is expected to reach 10 billion people by 2050, which means double agricultural production in order to meet food demands which is about 70% increase in food production.</a:t>
            </a:r>
            <a:endParaRPr/>
          </a:p>
          <a:p>
            <a:pPr indent="-342900" lvl="0" marL="457200" rtl="0" algn="l">
              <a:spcBef>
                <a:spcPts val="1000"/>
              </a:spcBef>
              <a:spcAft>
                <a:spcPts val="0"/>
              </a:spcAft>
              <a:buSzPts val="1800"/>
              <a:buChar char="●"/>
            </a:pPr>
            <a:r>
              <a:rPr lang="en"/>
              <a:t>This means that the global agriculture sector is under more strain than ever with 2 billion more mouths to feed within the next 33 years.</a:t>
            </a:r>
            <a:endParaRPr/>
          </a:p>
          <a:p>
            <a:pPr indent="-342900" lvl="0" marL="457200" rtl="0" algn="l">
              <a:spcBef>
                <a:spcPts val="1000"/>
              </a:spcBef>
              <a:spcAft>
                <a:spcPts val="0"/>
              </a:spcAft>
              <a:buSzPts val="1800"/>
              <a:buChar char="●"/>
            </a:pPr>
            <a:r>
              <a:rPr lang="en"/>
              <a:t>Farm enterprises require new and innovative technologies to face and overcome these challenges.</a:t>
            </a:r>
            <a:endParaRPr/>
          </a:p>
          <a:p>
            <a:pPr indent="-342900" lvl="0" marL="457200" rtl="0" algn="l">
              <a:spcBef>
                <a:spcPts val="1000"/>
              </a:spcBef>
              <a:spcAft>
                <a:spcPts val="1000"/>
              </a:spcAft>
              <a:buSzPts val="1800"/>
              <a:buChar char="●"/>
            </a:pPr>
            <a:r>
              <a:rPr lang="en"/>
              <a:t>By using AI we can resolve these challenges.</a:t>
            </a:r>
            <a:endParaRPr/>
          </a:p>
        </p:txBody>
      </p:sp>
      <p:sp>
        <p:nvSpPr>
          <p:cNvPr id="315" name="Google Shape;315;p52"/>
          <p:cNvSpPr txBox="1"/>
          <p:nvPr/>
        </p:nvSpPr>
        <p:spPr>
          <a:xfrm>
            <a:off x="6875850" y="-65475"/>
            <a:ext cx="2325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Anshul Choudhary | 17CS10005</a:t>
            </a:r>
            <a:endParaRPr sz="1000">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9C86D"/>
                </a:solidFill>
              </a:rPr>
              <a:t>The Ways AI is shaping the farms of the future</a:t>
            </a:r>
            <a:endParaRPr>
              <a:solidFill>
                <a:srgbClr val="89C86D"/>
              </a:solidFill>
            </a:endParaRPr>
          </a:p>
        </p:txBody>
      </p:sp>
      <p:sp>
        <p:nvSpPr>
          <p:cNvPr id="321" name="Google Shape;321;p53"/>
          <p:cNvSpPr txBox="1"/>
          <p:nvPr>
            <p:ph idx="1" type="body"/>
          </p:nvPr>
        </p:nvSpPr>
        <p:spPr>
          <a:xfrm>
            <a:off x="108075" y="1076275"/>
            <a:ext cx="87858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Drones</a:t>
            </a:r>
            <a:endParaRPr b="1"/>
          </a:p>
          <a:p>
            <a:pPr indent="0" lvl="0" marL="457200" rtl="0" algn="l">
              <a:spcBef>
                <a:spcPts val="0"/>
              </a:spcBef>
              <a:spcAft>
                <a:spcPts val="0"/>
              </a:spcAft>
              <a:buNone/>
            </a:pPr>
            <a:r>
              <a:rPr lang="en" sz="1400"/>
              <a:t>Providing new ways of increasing crop yields through in-depth field analysis, long-distance crop spraying and high-efficiency crop monitoring.</a:t>
            </a:r>
            <a:endParaRPr sz="1400"/>
          </a:p>
          <a:p>
            <a:pPr indent="-342900" lvl="0" marL="457200" rtl="0" algn="l">
              <a:spcBef>
                <a:spcPts val="0"/>
              </a:spcBef>
              <a:spcAft>
                <a:spcPts val="0"/>
              </a:spcAft>
              <a:buSzPts val="1800"/>
              <a:buChar char="●"/>
            </a:pPr>
            <a:r>
              <a:rPr b="1" lang="en"/>
              <a:t>Driverless tractors</a:t>
            </a:r>
            <a:endParaRPr b="1"/>
          </a:p>
          <a:p>
            <a:pPr indent="0" lvl="0" marL="457200" rtl="0" algn="l">
              <a:spcBef>
                <a:spcPts val="0"/>
              </a:spcBef>
              <a:spcAft>
                <a:spcPts val="0"/>
              </a:spcAft>
              <a:buNone/>
            </a:pPr>
            <a:r>
              <a:rPr lang="en" sz="1400"/>
              <a:t>Combining ever-more sophisticated software with ‘0ff-the-shelf’ technologies such as sensors, radar and GPS systems.</a:t>
            </a:r>
            <a:endParaRPr sz="1400"/>
          </a:p>
          <a:p>
            <a:pPr indent="-342900" lvl="0" marL="457200" rtl="0" algn="l">
              <a:spcBef>
                <a:spcPts val="0"/>
              </a:spcBef>
              <a:spcAft>
                <a:spcPts val="0"/>
              </a:spcAft>
              <a:buSzPts val="1800"/>
              <a:buChar char="●"/>
            </a:pPr>
            <a:r>
              <a:rPr b="1" lang="en"/>
              <a:t>Automated irrigation systems</a:t>
            </a:r>
            <a:endParaRPr b="1"/>
          </a:p>
          <a:p>
            <a:pPr indent="0" lvl="0" marL="457200" rtl="0" algn="l">
              <a:spcBef>
                <a:spcPts val="0"/>
              </a:spcBef>
              <a:spcAft>
                <a:spcPts val="0"/>
              </a:spcAft>
              <a:buNone/>
            </a:pPr>
            <a:r>
              <a:rPr lang="en" sz="1400"/>
              <a:t>Thankfully, though, automated irrigation systems are designed to utilize real-time machine learning to constantly maintain desired soil conditions to increase average yields.</a:t>
            </a:r>
            <a:endParaRPr sz="1400"/>
          </a:p>
          <a:p>
            <a:pPr indent="-342900" lvl="0" marL="457200" rtl="0" algn="l">
              <a:spcBef>
                <a:spcPts val="0"/>
              </a:spcBef>
              <a:spcAft>
                <a:spcPts val="0"/>
              </a:spcAft>
              <a:buSzPts val="1800"/>
              <a:buChar char="●"/>
            </a:pPr>
            <a:r>
              <a:rPr b="1" lang="en"/>
              <a:t>Crop health monitoring</a:t>
            </a:r>
            <a:endParaRPr b="1"/>
          </a:p>
          <a:p>
            <a:pPr indent="0" lvl="0" marL="457200" rtl="0" algn="l">
              <a:spcBef>
                <a:spcPts val="0"/>
              </a:spcBef>
              <a:spcAft>
                <a:spcPts val="0"/>
              </a:spcAft>
              <a:buNone/>
            </a:pPr>
            <a:r>
              <a:rPr lang="en" sz="1400"/>
              <a:t>Conventional crop health monitoring methods are incredibly time-consuming and are categorical in nature.</a:t>
            </a:r>
            <a:endParaRPr sz="1400"/>
          </a:p>
        </p:txBody>
      </p:sp>
      <p:sp>
        <p:nvSpPr>
          <p:cNvPr id="322" name="Google Shape;322;p53"/>
          <p:cNvSpPr txBox="1"/>
          <p:nvPr/>
        </p:nvSpPr>
        <p:spPr>
          <a:xfrm>
            <a:off x="6875850" y="-65475"/>
            <a:ext cx="2325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Code Pro"/>
                <a:ea typeface="Source Code Pro"/>
                <a:cs typeface="Source Code Pro"/>
                <a:sym typeface="Source Code Pro"/>
              </a:rPr>
              <a:t>Anshul Choudhary | 17CS10005</a:t>
            </a:r>
            <a:endParaRPr sz="1000">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p54"/>
          <p:cNvSpPr txBox="1"/>
          <p:nvPr>
            <p:ph idx="1" type="body"/>
          </p:nvPr>
        </p:nvSpPr>
        <p:spPr>
          <a:xfrm>
            <a:off x="819150" y="679875"/>
            <a:ext cx="53664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lt1"/>
                </a:solidFill>
                <a:latin typeface="Roboto"/>
                <a:ea typeface="Roboto"/>
                <a:cs typeface="Roboto"/>
                <a:sym typeface="Roboto"/>
              </a:rPr>
              <a:t>Robots in Agriculture - Irrigation</a:t>
            </a:r>
            <a:endParaRPr sz="2900">
              <a:solidFill>
                <a:schemeClr val="lt1"/>
              </a:solidFill>
              <a:latin typeface="Roboto"/>
              <a:ea typeface="Roboto"/>
              <a:cs typeface="Roboto"/>
              <a:sym typeface="Roboto"/>
            </a:endParaRPr>
          </a:p>
          <a:p>
            <a:pPr indent="0" lvl="0" marL="0" rtl="0" algn="l">
              <a:spcBef>
                <a:spcPts val="1600"/>
              </a:spcBef>
              <a:spcAft>
                <a:spcPts val="1600"/>
              </a:spcAft>
              <a:buNone/>
            </a:pPr>
            <a:r>
              <a:t/>
            </a:r>
            <a:endParaRPr sz="4000">
              <a:solidFill>
                <a:schemeClr val="lt1"/>
              </a:solidFill>
              <a:latin typeface="Roboto"/>
              <a:ea typeface="Roboto"/>
              <a:cs typeface="Roboto"/>
              <a:sym typeface="Roboto"/>
            </a:endParaRPr>
          </a:p>
        </p:txBody>
      </p:sp>
      <p:pic>
        <p:nvPicPr>
          <p:cNvPr id="329" name="Google Shape;329;p54"/>
          <p:cNvPicPr preferRelativeResize="0"/>
          <p:nvPr/>
        </p:nvPicPr>
        <p:blipFill>
          <a:blip r:embed="rId3">
            <a:alphaModFix/>
          </a:blip>
          <a:stretch>
            <a:fillRect/>
          </a:stretch>
        </p:blipFill>
        <p:spPr>
          <a:xfrm>
            <a:off x="4818525" y="1727775"/>
            <a:ext cx="3506325" cy="2091350"/>
          </a:xfrm>
          <a:prstGeom prst="rect">
            <a:avLst/>
          </a:prstGeom>
          <a:noFill/>
          <a:ln>
            <a:noFill/>
          </a:ln>
        </p:spPr>
      </p:pic>
      <p:sp>
        <p:nvSpPr>
          <p:cNvPr id="330" name="Google Shape;330;p54"/>
          <p:cNvSpPr txBox="1"/>
          <p:nvPr/>
        </p:nvSpPr>
        <p:spPr>
          <a:xfrm>
            <a:off x="5376825" y="4392725"/>
            <a:ext cx="32721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Presented By - Abhik Naskar(17CS30001)</a:t>
            </a:r>
            <a:endParaRPr>
              <a:latin typeface="Calibri"/>
              <a:ea typeface="Calibri"/>
              <a:cs typeface="Calibri"/>
              <a:sym typeface="Calibri"/>
            </a:endParaRPr>
          </a:p>
        </p:txBody>
      </p:sp>
      <p:pic>
        <p:nvPicPr>
          <p:cNvPr id="331" name="Google Shape;331;p54"/>
          <p:cNvPicPr preferRelativeResize="0"/>
          <p:nvPr/>
        </p:nvPicPr>
        <p:blipFill>
          <a:blip r:embed="rId4">
            <a:alphaModFix/>
          </a:blip>
          <a:stretch>
            <a:fillRect/>
          </a:stretch>
        </p:blipFill>
        <p:spPr>
          <a:xfrm>
            <a:off x="819150" y="1727775"/>
            <a:ext cx="3707382" cy="2091350"/>
          </a:xfrm>
          <a:prstGeom prst="rect">
            <a:avLst/>
          </a:prstGeom>
          <a:noFill/>
          <a:ln>
            <a:noFill/>
          </a:ln>
        </p:spPr>
      </p:pic>
      <p:sp>
        <p:nvSpPr>
          <p:cNvPr id="332" name="Google Shape;332;p54"/>
          <p:cNvSpPr txBox="1"/>
          <p:nvPr/>
        </p:nvSpPr>
        <p:spPr>
          <a:xfrm>
            <a:off x="71044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Abhik Naskar</a:t>
            </a:r>
            <a:r>
              <a:rPr lang="en" sz="1000">
                <a:solidFill>
                  <a:srgbClr val="FFFFFF"/>
                </a:solidFill>
                <a:latin typeface="Source Code Pro"/>
                <a:ea typeface="Source Code Pro"/>
                <a:cs typeface="Source Code Pro"/>
                <a:sym typeface="Source Code Pro"/>
              </a:rPr>
              <a:t> | 17CS30001</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819150" y="363750"/>
            <a:ext cx="5187300" cy="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38" name="Google Shape;338;p55"/>
          <p:cNvSpPr txBox="1"/>
          <p:nvPr>
            <p:ph idx="1" type="body"/>
          </p:nvPr>
        </p:nvSpPr>
        <p:spPr>
          <a:xfrm>
            <a:off x="819150" y="1199025"/>
            <a:ext cx="7505700" cy="323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AutoNum type="arabicPeriod"/>
            </a:pPr>
            <a:r>
              <a:rPr lang="en" sz="1800">
                <a:solidFill>
                  <a:srgbClr val="000000"/>
                </a:solidFill>
              </a:rPr>
              <a:t>The UK Agri-Food chain, from primary farming through retail, generates over </a:t>
            </a:r>
            <a:r>
              <a:rPr b="1" lang="en" sz="1800">
                <a:solidFill>
                  <a:srgbClr val="000000"/>
                </a:solidFill>
              </a:rPr>
              <a:t>£108bn p.a.</a:t>
            </a:r>
            <a:r>
              <a:rPr lang="en" sz="1800">
                <a:solidFill>
                  <a:srgbClr val="000000"/>
                </a:solidFill>
              </a:rPr>
              <a:t>, and with </a:t>
            </a:r>
            <a:r>
              <a:rPr b="1" lang="en" sz="1800">
                <a:solidFill>
                  <a:srgbClr val="000000"/>
                </a:solidFill>
              </a:rPr>
              <a:t>3.7m</a:t>
            </a:r>
            <a:r>
              <a:rPr lang="en" sz="1800">
                <a:solidFill>
                  <a:srgbClr val="000000"/>
                </a:solidFill>
              </a:rPr>
              <a:t> employees in a truly international industry yielding £20bn of exports in 2016. </a:t>
            </a:r>
            <a:r>
              <a:rPr b="1" lang="en" sz="1800">
                <a:solidFill>
                  <a:srgbClr val="000000"/>
                </a:solidFill>
              </a:rPr>
              <a:t>Robotics has played a substantial role in the agricultural production and management.</a:t>
            </a:r>
            <a:endParaRPr b="1" sz="1800">
              <a:solidFill>
                <a:srgbClr val="000000"/>
              </a:solidFill>
            </a:endParaRPr>
          </a:p>
          <a:p>
            <a:pPr indent="-330200" lvl="0" marL="457200" rtl="0" algn="l">
              <a:spcBef>
                <a:spcPts val="0"/>
              </a:spcBef>
              <a:spcAft>
                <a:spcPts val="0"/>
              </a:spcAft>
              <a:buClr>
                <a:srgbClr val="000000"/>
              </a:buClr>
              <a:buSzPts val="1600"/>
              <a:buAutoNum type="arabicPeriod"/>
            </a:pPr>
            <a:r>
              <a:rPr lang="en" sz="1800">
                <a:solidFill>
                  <a:srgbClr val="000000"/>
                </a:solidFill>
              </a:rPr>
              <a:t>The robots are performing various agricultural operations autonomously such as </a:t>
            </a:r>
            <a:r>
              <a:rPr b="1" lang="en" sz="1800">
                <a:solidFill>
                  <a:srgbClr val="FF0000"/>
                </a:solidFill>
              </a:rPr>
              <a:t>weeding, irrigation, guarding the farms etc.</a:t>
            </a:r>
            <a:endParaRPr b="1" sz="1800">
              <a:solidFill>
                <a:srgbClr val="FF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The main purpose of coming up with this technology is to </a:t>
            </a:r>
            <a:r>
              <a:rPr b="1" lang="en" sz="1800">
                <a:solidFill>
                  <a:srgbClr val="FF0000"/>
                </a:solidFill>
              </a:rPr>
              <a:t>replace human labor and produce effective benefits on small as well as large scale productions.</a:t>
            </a:r>
            <a:endParaRPr b="1" sz="1800">
              <a:solidFill>
                <a:srgbClr val="FF0000"/>
              </a:solidFill>
            </a:endParaRPr>
          </a:p>
          <a:p>
            <a:pPr indent="0" lvl="0" marL="457200" rtl="0" algn="l">
              <a:spcBef>
                <a:spcPts val="0"/>
              </a:spcBef>
              <a:spcAft>
                <a:spcPts val="1600"/>
              </a:spcAft>
              <a:buNone/>
            </a:pPr>
            <a:r>
              <a:t/>
            </a:r>
            <a:endParaRPr sz="1400">
              <a:solidFill>
                <a:srgbClr val="000000"/>
              </a:solidFill>
            </a:endParaRPr>
          </a:p>
        </p:txBody>
      </p:sp>
      <p:sp>
        <p:nvSpPr>
          <p:cNvPr id="339" name="Google Shape;339;p55"/>
          <p:cNvSpPr txBox="1"/>
          <p:nvPr/>
        </p:nvSpPr>
        <p:spPr>
          <a:xfrm>
            <a:off x="5539150" y="4494600"/>
            <a:ext cx="3068400" cy="246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latin typeface="Calibri"/>
                <a:ea typeface="Calibri"/>
                <a:cs typeface="Calibri"/>
                <a:sym typeface="Calibri"/>
              </a:rPr>
              <a:t>Presented By - Abhik Naskar(17CS30001)</a:t>
            </a:r>
            <a:endParaRPr sz="1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40" name="Google Shape;340;p55"/>
          <p:cNvSpPr txBox="1"/>
          <p:nvPr/>
        </p:nvSpPr>
        <p:spPr>
          <a:xfrm>
            <a:off x="71044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Abhik Naskar | 17CS30001</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819150" y="3934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History and Inception</a:t>
            </a:r>
            <a:endParaRPr/>
          </a:p>
        </p:txBody>
      </p:sp>
      <p:sp>
        <p:nvSpPr>
          <p:cNvPr id="346" name="Google Shape;346;p56"/>
          <p:cNvSpPr txBox="1"/>
          <p:nvPr>
            <p:ph idx="1" type="body"/>
          </p:nvPr>
        </p:nvSpPr>
        <p:spPr>
          <a:xfrm>
            <a:off x="819150" y="1265375"/>
            <a:ext cx="7505700" cy="31338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AutoNum type="arabicPeriod"/>
            </a:pPr>
            <a:r>
              <a:rPr lang="en" sz="1800">
                <a:solidFill>
                  <a:srgbClr val="000000"/>
                </a:solidFill>
              </a:rPr>
              <a:t>The idea of coming up with such a technology came with the introduction of a machine called Eli Whitney's cotton gin which gave birth to autonomous agricultural robots.</a:t>
            </a:r>
            <a:endParaRPr sz="1800">
              <a:solidFill>
                <a:srgbClr val="000000"/>
              </a:solidFill>
            </a:endParaRPr>
          </a:p>
          <a:p>
            <a:pPr indent="-393700" lvl="0" marL="457200" rtl="0" algn="l">
              <a:spcBef>
                <a:spcPts val="0"/>
              </a:spcBef>
              <a:spcAft>
                <a:spcPts val="0"/>
              </a:spcAft>
              <a:buClr>
                <a:srgbClr val="000000"/>
              </a:buClr>
              <a:buSzPts val="2600"/>
              <a:buAutoNum type="arabicPeriod"/>
            </a:pPr>
            <a:r>
              <a:rPr lang="en" sz="1800">
                <a:solidFill>
                  <a:srgbClr val="000000"/>
                </a:solidFill>
              </a:rPr>
              <a:t>A basic automated model was introduced to determine the actual position of seeds .  Ultra high precision placement of seed was also established.</a:t>
            </a:r>
            <a:endParaRPr sz="1800">
              <a:solidFill>
                <a:srgbClr val="000000"/>
              </a:solidFill>
            </a:endParaRPr>
          </a:p>
          <a:p>
            <a:pPr indent="-393700" lvl="0" marL="457200" rtl="0" algn="l">
              <a:spcBef>
                <a:spcPts val="0"/>
              </a:spcBef>
              <a:spcAft>
                <a:spcPts val="0"/>
              </a:spcAft>
              <a:buClr>
                <a:srgbClr val="000000"/>
              </a:buClr>
              <a:buSzPts val="2600"/>
              <a:buAutoNum type="arabicPeriod"/>
            </a:pPr>
            <a:r>
              <a:rPr lang="en" sz="1800">
                <a:solidFill>
                  <a:srgbClr val="000000"/>
                </a:solidFill>
              </a:rPr>
              <a:t>The status or the development of plant were recorded by automated machines. For the effective use of water, </a:t>
            </a:r>
            <a:r>
              <a:rPr lang="en" sz="1800">
                <a:solidFill>
                  <a:srgbClr val="FF0000"/>
                </a:solidFill>
              </a:rPr>
              <a:t>automated irrigation systems</a:t>
            </a:r>
            <a:r>
              <a:rPr lang="en" sz="1800">
                <a:solidFill>
                  <a:srgbClr val="000000"/>
                </a:solidFill>
              </a:rPr>
              <a:t> were also established.</a:t>
            </a:r>
            <a:endParaRPr sz="1800">
              <a:solidFill>
                <a:srgbClr val="000000"/>
              </a:solidFill>
            </a:endParaRPr>
          </a:p>
          <a:p>
            <a:pPr indent="0" lvl="0" marL="457200" rtl="0" algn="l">
              <a:spcBef>
                <a:spcPts val="0"/>
              </a:spcBef>
              <a:spcAft>
                <a:spcPts val="0"/>
              </a:spcAft>
              <a:buNone/>
            </a:pPr>
            <a:r>
              <a:t/>
            </a:r>
            <a:endParaRPr sz="1800">
              <a:solidFill>
                <a:srgbClr val="000000"/>
              </a:solidFill>
            </a:endParaRPr>
          </a:p>
        </p:txBody>
      </p:sp>
      <p:sp>
        <p:nvSpPr>
          <p:cNvPr id="347" name="Google Shape;347;p56"/>
          <p:cNvSpPr txBox="1"/>
          <p:nvPr/>
        </p:nvSpPr>
        <p:spPr>
          <a:xfrm>
            <a:off x="5840850" y="4484050"/>
            <a:ext cx="2484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Presented By - Abhik Naskar(17CS30001)</a:t>
            </a:r>
            <a:endParaRPr sz="1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48" name="Google Shape;348;p56"/>
          <p:cNvSpPr txBox="1"/>
          <p:nvPr/>
        </p:nvSpPr>
        <p:spPr>
          <a:xfrm>
            <a:off x="71044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Abhik Naskar | 17CS30001</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611900" y="384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Irrigation Systems</a:t>
            </a:r>
            <a:endParaRPr/>
          </a:p>
        </p:txBody>
      </p:sp>
      <p:sp>
        <p:nvSpPr>
          <p:cNvPr id="354" name="Google Shape;354;p57"/>
          <p:cNvSpPr txBox="1"/>
          <p:nvPr>
            <p:ph idx="1" type="body"/>
          </p:nvPr>
        </p:nvSpPr>
        <p:spPr>
          <a:xfrm>
            <a:off x="498850" y="1178475"/>
            <a:ext cx="7562100" cy="356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a:solidFill>
                  <a:srgbClr val="000000"/>
                </a:solidFill>
              </a:rPr>
              <a:t>Motivation</a:t>
            </a:r>
            <a:r>
              <a:rPr b="1" lang="en" sz="1500">
                <a:solidFill>
                  <a:srgbClr val="000000"/>
                </a:solidFill>
              </a:rPr>
              <a:t> : </a:t>
            </a:r>
            <a:r>
              <a:rPr lang="en">
                <a:solidFill>
                  <a:srgbClr val="000000"/>
                </a:solidFill>
              </a:rPr>
              <a:t>come up with more efficient technologies in order to </a:t>
            </a:r>
            <a:r>
              <a:rPr lang="en">
                <a:solidFill>
                  <a:srgbClr val="FF0000"/>
                </a:solidFill>
              </a:rPr>
              <a:t>ensure proper use of water resources</a:t>
            </a:r>
            <a:r>
              <a:rPr lang="en">
                <a:solidFill>
                  <a:srgbClr val="000000"/>
                </a:solidFill>
              </a:rPr>
              <a:t> in irrigation.</a:t>
            </a:r>
            <a:endParaRPr>
              <a:solidFill>
                <a:srgbClr val="000000"/>
              </a:solidFill>
            </a:endParaRPr>
          </a:p>
          <a:p>
            <a:pPr indent="-311150" lvl="0" marL="457200" rtl="0" algn="l">
              <a:spcBef>
                <a:spcPts val="0"/>
              </a:spcBef>
              <a:spcAft>
                <a:spcPts val="0"/>
              </a:spcAft>
              <a:buClr>
                <a:srgbClr val="000000"/>
              </a:buClr>
              <a:buSzPts val="1300"/>
              <a:buAutoNum type="arabicPeriod"/>
            </a:pPr>
            <a:r>
              <a:rPr lang="en">
                <a:solidFill>
                  <a:srgbClr val="000000"/>
                </a:solidFill>
              </a:rPr>
              <a:t>The </a:t>
            </a:r>
            <a:r>
              <a:rPr b="1" lang="en">
                <a:solidFill>
                  <a:srgbClr val="FF0000"/>
                </a:solidFill>
              </a:rPr>
              <a:t>plant evapotranspiration</a:t>
            </a:r>
            <a:r>
              <a:rPr lang="en">
                <a:solidFill>
                  <a:srgbClr val="000000"/>
                </a:solidFill>
              </a:rPr>
              <a:t> which was dependent on various atmospheric parameters such as </a:t>
            </a:r>
            <a:r>
              <a:rPr b="1" lang="en">
                <a:solidFill>
                  <a:srgbClr val="000000"/>
                </a:solidFill>
              </a:rPr>
              <a:t>humidity, the wind speed, solar radiations and even the crop factors</a:t>
            </a:r>
            <a:r>
              <a:rPr lang="en">
                <a:solidFill>
                  <a:srgbClr val="000000"/>
                </a:solidFill>
              </a:rPr>
              <a:t> such as the </a:t>
            </a:r>
            <a:r>
              <a:rPr b="1" lang="en">
                <a:solidFill>
                  <a:srgbClr val="000000"/>
                </a:solidFill>
              </a:rPr>
              <a:t>stage of growth, plant density, the soil properties, and pest</a:t>
            </a:r>
            <a:r>
              <a:rPr lang="en">
                <a:solidFill>
                  <a:srgbClr val="000000"/>
                </a:solidFill>
              </a:rPr>
              <a:t> was taken into consideration while implementing autonomous irrigation machines.</a:t>
            </a:r>
            <a:endParaRPr>
              <a:solidFill>
                <a:srgbClr val="000000"/>
              </a:solidFill>
            </a:endParaRPr>
          </a:p>
          <a:p>
            <a:pPr indent="-317500" lvl="0" marL="457200" rtl="0" algn="l">
              <a:spcBef>
                <a:spcPts val="0"/>
              </a:spcBef>
              <a:spcAft>
                <a:spcPts val="0"/>
              </a:spcAft>
              <a:buClr>
                <a:srgbClr val="000000"/>
              </a:buClr>
              <a:buSzPts val="1400"/>
              <a:buAutoNum type="arabicPeriod"/>
            </a:pPr>
            <a:r>
              <a:rPr b="1" lang="en">
                <a:solidFill>
                  <a:srgbClr val="000000"/>
                </a:solidFill>
              </a:rPr>
              <a:t>Action</a:t>
            </a:r>
            <a:r>
              <a:rPr b="1" lang="en" sz="1500">
                <a:solidFill>
                  <a:srgbClr val="000000"/>
                </a:solidFill>
              </a:rPr>
              <a:t> : </a:t>
            </a:r>
            <a:r>
              <a:rPr lang="en">
                <a:solidFill>
                  <a:srgbClr val="000000"/>
                </a:solidFill>
              </a:rPr>
              <a:t>In 2017 researchers developed an automated robotic model for the detection of the moisture content and temperature of the </a:t>
            </a:r>
            <a:r>
              <a:rPr b="1" lang="en">
                <a:solidFill>
                  <a:srgbClr val="000000"/>
                </a:solidFill>
              </a:rPr>
              <a:t>Arduino and Raspberry pi3.</a:t>
            </a:r>
            <a:r>
              <a:rPr lang="en">
                <a:solidFill>
                  <a:srgbClr val="000000"/>
                </a:solidFill>
              </a:rPr>
              <a:t> The data is sensed at regular intervals and is sent to the microcontroller of Arduino (which has an edge level hardware connected to it), it further converts the input analog to digital. The signal is sent to the </a:t>
            </a:r>
            <a:r>
              <a:rPr b="1" lang="en">
                <a:solidFill>
                  <a:srgbClr val="000000"/>
                </a:solidFill>
              </a:rPr>
              <a:t>Raspberry pi3 (embedded with KNN algorithm)</a:t>
            </a:r>
            <a:r>
              <a:rPr lang="en">
                <a:solidFill>
                  <a:srgbClr val="000000"/>
                </a:solidFill>
              </a:rPr>
              <a:t> and it sends the signal to Arduino to start the water source for irrigation - </a:t>
            </a:r>
            <a:r>
              <a:rPr b="1" lang="en">
                <a:solidFill>
                  <a:srgbClr val="000000"/>
                </a:solidFill>
              </a:rPr>
              <a:t>The M2M(Machine to Machine) Model</a:t>
            </a:r>
            <a:endParaRPr b="1">
              <a:solidFill>
                <a:srgbClr val="000000"/>
              </a:solidFill>
            </a:endParaRPr>
          </a:p>
          <a:p>
            <a:pPr indent="-311150" lvl="0" marL="457200" rtl="0" algn="l">
              <a:spcBef>
                <a:spcPts val="0"/>
              </a:spcBef>
              <a:spcAft>
                <a:spcPts val="0"/>
              </a:spcAft>
              <a:buClr>
                <a:srgbClr val="000000"/>
              </a:buClr>
              <a:buSzPts val="1300"/>
              <a:buAutoNum type="arabicPeriod"/>
            </a:pPr>
            <a:r>
              <a:rPr lang="en">
                <a:solidFill>
                  <a:srgbClr val="000000"/>
                </a:solidFill>
              </a:rPr>
              <a:t>Various other researchers came up with their automated robotic model for efficient and automated irrigation system like </a:t>
            </a:r>
            <a:r>
              <a:rPr b="1" lang="en">
                <a:solidFill>
                  <a:srgbClr val="000000"/>
                </a:solidFill>
              </a:rPr>
              <a:t>Savitha and UmaMaheshwari(2018)</a:t>
            </a:r>
            <a:r>
              <a:rPr lang="en">
                <a:solidFill>
                  <a:srgbClr val="000000"/>
                </a:solidFill>
              </a:rPr>
              <a:t>, </a:t>
            </a:r>
            <a:r>
              <a:rPr b="1" lang="en">
                <a:solidFill>
                  <a:srgbClr val="000000"/>
                </a:solidFill>
              </a:rPr>
              <a:t>Varatharajalu and Ramprabhu(2018)</a:t>
            </a:r>
            <a:r>
              <a:rPr lang="en">
                <a:solidFill>
                  <a:srgbClr val="000000"/>
                </a:solidFill>
              </a:rPr>
              <a:t> etc. are few to be mentioned.</a:t>
            </a:r>
            <a:endParaRPr>
              <a:solidFill>
                <a:srgbClr val="000000"/>
              </a:solidFill>
            </a:endParaRPr>
          </a:p>
        </p:txBody>
      </p:sp>
      <p:pic>
        <p:nvPicPr>
          <p:cNvPr id="355" name="Google Shape;355;p57"/>
          <p:cNvPicPr preferRelativeResize="0"/>
          <p:nvPr/>
        </p:nvPicPr>
        <p:blipFill>
          <a:blip r:embed="rId3">
            <a:alphaModFix/>
          </a:blip>
          <a:stretch>
            <a:fillRect/>
          </a:stretch>
        </p:blipFill>
        <p:spPr>
          <a:xfrm>
            <a:off x="5991325" y="281825"/>
            <a:ext cx="2267574" cy="1008751"/>
          </a:xfrm>
          <a:prstGeom prst="rect">
            <a:avLst/>
          </a:prstGeom>
          <a:noFill/>
          <a:ln>
            <a:noFill/>
          </a:ln>
        </p:spPr>
      </p:pic>
      <p:sp>
        <p:nvSpPr>
          <p:cNvPr id="356" name="Google Shape;356;p57"/>
          <p:cNvSpPr txBox="1"/>
          <p:nvPr/>
        </p:nvSpPr>
        <p:spPr>
          <a:xfrm>
            <a:off x="5482625" y="4597125"/>
            <a:ext cx="31437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Presented By - Abhik Naskar(17CS30001)</a:t>
            </a:r>
            <a:endParaRPr>
              <a:latin typeface="Calibri"/>
              <a:ea typeface="Calibri"/>
              <a:cs typeface="Calibri"/>
              <a:sym typeface="Calibri"/>
            </a:endParaRPr>
          </a:p>
        </p:txBody>
      </p:sp>
      <p:sp>
        <p:nvSpPr>
          <p:cNvPr id="357" name="Google Shape;357;p57"/>
          <p:cNvSpPr txBox="1"/>
          <p:nvPr/>
        </p:nvSpPr>
        <p:spPr>
          <a:xfrm>
            <a:off x="7104450" y="-65475"/>
            <a:ext cx="20394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Code Pro"/>
                <a:ea typeface="Source Code Pro"/>
                <a:cs typeface="Source Code Pro"/>
                <a:sym typeface="Source Code Pro"/>
              </a:rPr>
              <a:t>Abhik Naskar | 17CS30001</a:t>
            </a:r>
            <a:endParaRPr sz="1000">
              <a:solidFill>
                <a:srgbClr val="FFFFFF"/>
              </a:solidFill>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